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idf.il/%D7%90%D7%AA%D7%A8%D7%99-%D7%99%D7%97%D7%99%D7%93%D7%95%D7%AA/%D7%99%D7%95%D7%9E%D7%9F-%D7%94%D7%9E%D7%9C%D7%97%D7%9E%D7%94/%D7%9B%D7%9C-%D7%94%D7%9B%D7%AA%D7%91%D7%95%D7%AA/%D7%94%D7%A4%D7%A6%D7%95%D7%AA/%D7%9B%D7%95%D7%97%D7%95%D7%AA-%D7%94%D7%A0%D7%93%D7%A1%D7%94-%D7%A6%D7%94%D7%9C-%D7%9E%D7%92%D7%91-%D7%A4%D7%99%D7%92%D7%95%D7%A2-%D7%93%D7%A8%D7%99%D7%A1%D7%94-%D7%9E%D7%A7%D7%A1%D7%99%D7%9D-%D7%9E%D7%95%D7%9C%D7%A6%D7%99%D7%A0%D7%95%D7%91-%D7%96-%D7%9C-13-%D7%9E%D7%91%D7%95%D7%A7%D7%A9%D7%99%D7%9D-%D7%A4%D7%99%D7%A7%D7%95%D7%93-%D7%94%D7%9E%D7%A8%D7%9B%D7%96/" TargetMode="External"/><Relationship Id="rId5" Type="http://schemas.openxmlformats.org/officeDocument/2006/relationships/hyperlink" Target="https://www.idf.il/%D7%90%D7%AA%D7%A8%D7%99-%D7%99%D7%97%D7%99%D7%93%D7%95%D7%AA/%D7%99%D7%95%D7%9E%D7%9F-%D7%94%D7%9E%D7%9C%D7%97%D7%9E%D7%94/%D7%9B%D7%9C-%D7%94%D7%9B%D7%AA%D7%91%D7%95%D7%AA/%D7%94%D7%A4%D7%A6%D7%95%D7%AA/%D7%97%D7%99%D7%9C-%D7%AA%D7%95%D7%AA%D7%97%D7%A0%D7%99%D7%9D-%D7%A4%D7%92%D7%96%D7%99%D7%9D-%D7%9E%D7%9C%D7%97%D7%9E%D7%94-%D7%A2%D7%96%D7%94-%D7%AA%D7%99%D7%A2%D7%95%D7%93-%D7%99%D7%9B%D7%95%D7%9C%D7%95%D7%AA-%D7%9B%D7%9C%D7%99%D7%9D-%D7%98%D7%9B%D7%A0%D7%95%D7%9C%D7%95%D7%92%D7%99%D7%99%D7%9D-%D7%A1%D7%99%D7%95%D7%A2-%D7%90%D7%A9/" TargetMode="External"/><Relationship Id="rId6" Type="http://schemas.openxmlformats.org/officeDocument/2006/relationships/hyperlink" Target="https://www.idf.il/%D7%90%D7%AA%D7%A8%D7%99-%D7%99%D7%97%D7%99%D7%93%D7%95%D7%AA/%D7%99%D7%95%D7%9E%D7%9F-%D7%94%D7%9E%D7%9C%D7%97%D7%9E%D7%94/%D7%9B%D7%9C-%D7%94%D7%9B%D7%AA%D7%91%D7%95%D7%AA/%D7%94%D7%A4%D7%A6%D7%95%D7%AA/%D7%97%D7%99%D7%9C-%D7%AA%D7%95%D7%AA%D7%97%D7%A0%D7%99%D7%9D-%D7%A4%D7%92%D7%96%D7%99%D7%9D-%D7%9E%D7%9C%D7%97%D7%9E%D7%94-%D7%A2%D7%96%D7%94-%D7%AA%D7%99%D7%A2%D7%95%D7%93-%D7%99%D7%9B%D7%95%D7%9C%D7%95%D7%AA-%D7%9B%D7%9C%D7%99%D7%9D-%D7%98%D7%9B%D7%A0%D7%95%D7%9C%D7%95%D7%92%D7%99%D7%99%D7%9D-%D7%A1%D7%99%D7%95%D7%A2-%D7%90%D7%A9/"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2,000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17</a:t>
              </a:r>
              <a:r>
                <a:rPr b="1" i="0" lang="en-US" sz="3100" u="none" cap="none" strike="noStrike">
                  <a:solidFill>
                    <a:srgbClr val="FFFFFF"/>
                  </a:solidFill>
                  <a:latin typeface="Assistant"/>
                  <a:ea typeface="Assistant"/>
                  <a:cs typeface="Assistant"/>
                  <a:sym typeface="Assistant"/>
                </a:rPr>
                <a:t>,</a:t>
              </a:r>
              <a:r>
                <a:rPr b="1" lang="en-US" sz="3100">
                  <a:solidFill>
                    <a:srgbClr val="FFFFFF"/>
                  </a:solidFill>
                  <a:latin typeface="Assistant"/>
                  <a:ea typeface="Assistant"/>
                  <a:cs typeface="Assistant"/>
                  <a:sym typeface="Assistant"/>
                </a:rPr>
                <a:t>3</a:t>
              </a:r>
              <a:r>
                <a:rPr b="1" i="0" lang="en-US" sz="3100" u="none" cap="none" strike="noStrike">
                  <a:solidFill>
                    <a:srgbClr val="FFFFFF"/>
                  </a:solidFill>
                  <a:latin typeface="Assistant"/>
                  <a:ea typeface="Assistant"/>
                  <a:cs typeface="Assistant"/>
                  <a:sym typeface="Assistant"/>
                </a:rPr>
                <a:t>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a:solidFill>
                  <a:schemeClr val="lt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ה-53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43" cy="866422"/>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28 </a:t>
              </a:r>
              <a:r>
                <a:rPr b="1" i="0" lang="en-US" sz="1600" u="none" cap="none" strike="noStrike">
                  <a:solidFill>
                    <a:srgbClr val="FFFFFF"/>
                  </a:solidFill>
                  <a:latin typeface="Assistant"/>
                  <a:ea typeface="Assistant"/>
                  <a:cs typeface="Assistant"/>
                  <a:sym typeface="Assistant"/>
                </a:rPr>
                <a:t>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ט"ו</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17:00)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97935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800">
                <a:solidFill>
                  <a:schemeClr val="lt1"/>
                </a:solidFill>
                <a:latin typeface="Assistant"/>
                <a:ea typeface="Assistant"/>
                <a:cs typeface="Assistant"/>
                <a:sym typeface="Assistant"/>
              </a:rPr>
              <a:t>השבוע השמיני למלחמה</a:t>
            </a:r>
            <a:endParaRPr b="1">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None/>
            </a:pPr>
            <a:r>
              <a:rPr lang="en-US" sz="1100">
                <a:solidFill>
                  <a:schemeClr val="dk1"/>
                </a:solidFill>
                <a:latin typeface="Assistant"/>
                <a:ea typeface="Assistant"/>
                <a:cs typeface="Assistant"/>
                <a:sym typeface="Assistant"/>
              </a:rPr>
              <a:t>"76 חטופות וחטופים הושבו עד כה לבתיהם. אלו הם אנשים שנחטפו על ידי חמאס, ארגון טרור אכזר, חסר רחמים ולא כולם שבו עדיין. כל אחד שחוזר זו הקלה גדולה, אך אין טיפת הקלה בכך שנותרו פחות. אנחנו נפעל להשיב את כולם. חזרתם של החטופים היא עדות נוספת לתוצאותיו של לחץ צבאי משמעותי ותמרון קרקעי עצים ואיכותי. צה"ל מוכן היום להמשך לחימה. את ימי ההפוגה במסגרת המתווה אנחנו מנצלים ללמידה, לחיזוק המוכנות ולאישור התכניות המבצעיות להמשך״.</a:t>
            </a:r>
            <a:endParaRPr sz="11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None/>
            </a:pPr>
            <a:r>
              <a:rPr b="1" lang="en-US" sz="1100">
                <a:solidFill>
                  <a:schemeClr val="dk1"/>
                </a:solidFill>
                <a:latin typeface="Assistant"/>
                <a:ea typeface="Assistant"/>
                <a:cs typeface="Assistant"/>
                <a:sym typeface="Assistant"/>
              </a:rPr>
              <a:t>מדברי הרמטכ״ל 28.11.23</a:t>
            </a:r>
            <a:endParaRPr b="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304800" lvl="0" marL="457200" marR="12700" rtl="1" algn="just">
              <a:lnSpc>
                <a:spcPct val="115000"/>
              </a:lnSpc>
              <a:spcBef>
                <a:spcPts val="0"/>
              </a:spcBef>
              <a:spcAft>
                <a:spcPts val="0"/>
              </a:spcAft>
              <a:buClr>
                <a:schemeClr val="dk1"/>
              </a:buClr>
              <a:buSzPts val="1200"/>
              <a:buFont typeface="Assistant"/>
              <a:buChar char="●"/>
            </a:pPr>
            <a:r>
              <a:rPr b="1" lang="en-US" sz="1100">
                <a:solidFill>
                  <a:schemeClr val="dk1"/>
                </a:solidFill>
                <a:latin typeface="Assistant"/>
                <a:ea typeface="Assistant"/>
                <a:cs typeface="Assistant"/>
                <a:sym typeface="Assistant"/>
              </a:rPr>
              <a:t>הופעלו שלושה מטענים</a:t>
            </a:r>
            <a:r>
              <a:rPr lang="en-US" sz="1100">
                <a:solidFill>
                  <a:schemeClr val="dk1"/>
                </a:solidFill>
                <a:latin typeface="Assistant"/>
                <a:ea typeface="Assistant"/>
                <a:cs typeface="Assistant"/>
                <a:sym typeface="Assistant"/>
              </a:rPr>
              <a:t> בשני מקרים שונים בצפון הרצועה בסמוך לכוחות צה"ל, </a:t>
            </a:r>
            <a:r>
              <a:rPr b="1" lang="en-US" sz="1100">
                <a:solidFill>
                  <a:schemeClr val="dk1"/>
                </a:solidFill>
                <a:latin typeface="Assistant"/>
                <a:ea typeface="Assistant"/>
                <a:cs typeface="Assistant"/>
                <a:sym typeface="Assistant"/>
              </a:rPr>
              <a:t>בניגוד להסכמות ההפוגה</a:t>
            </a:r>
            <a:r>
              <a:rPr lang="en-US" sz="1100">
                <a:solidFill>
                  <a:schemeClr val="dk1"/>
                </a:solidFill>
                <a:latin typeface="Assistant"/>
                <a:ea typeface="Assistant"/>
                <a:cs typeface="Assistant"/>
                <a:sym typeface="Assistant"/>
              </a:rPr>
              <a:t>. באחד המקרים בוצע גם ירי לעבר הכוח. כתוצאה מכך, מספר לוחמים נפצעו באורח קל. </a:t>
            </a:r>
            <a:r>
              <a:rPr b="1" lang="en-US" sz="1100">
                <a:solidFill>
                  <a:schemeClr val="dk1"/>
                </a:solidFill>
                <a:latin typeface="Assistant"/>
                <a:ea typeface="Assistant"/>
                <a:cs typeface="Assistant"/>
                <a:sym typeface="Assistant"/>
              </a:rPr>
              <a:t>הלוחמים הגיבו בירי לעבר מקורות הירי.</a:t>
            </a:r>
            <a:r>
              <a:rPr lang="en-US" sz="1100">
                <a:solidFill>
                  <a:schemeClr val="dk1"/>
                </a:solidFill>
                <a:latin typeface="Assistant"/>
                <a:ea typeface="Assistant"/>
                <a:cs typeface="Assistant"/>
                <a:sym typeface="Assistant"/>
              </a:rPr>
              <a:t> בשני המקרים, כוחות צה״ל שהו בקווי ההפוגה המוסכמים.</a:t>
            </a:r>
            <a:endParaRPr sz="1350">
              <a:solidFill>
                <a:srgbClr val="30323F"/>
              </a:solidFill>
              <a:highlight>
                <a:srgbClr val="F1F6FB"/>
              </a:highlight>
            </a:endParaRPr>
          </a:p>
          <a:p>
            <a:pPr indent="-304800" lvl="0" marL="457200" marR="1270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צה"ל מתאים את פעולותיו להנחיות הדרג המדיני במסגרת המתווה להשבת החטופים </a:t>
            </a:r>
            <a:r>
              <a:rPr b="1" lang="en-US" sz="1100">
                <a:solidFill>
                  <a:schemeClr val="dk1"/>
                </a:solidFill>
                <a:latin typeface="Assistant"/>
                <a:ea typeface="Assistant"/>
                <a:cs typeface="Assistant"/>
                <a:sym typeface="Assistant"/>
              </a:rPr>
              <a:t>וערוך לכל תרחיש</a:t>
            </a:r>
            <a:r>
              <a:rPr lang="en-US" sz="1100">
                <a:solidFill>
                  <a:schemeClr val="dk1"/>
                </a:solidFill>
                <a:latin typeface="Assistant"/>
                <a:ea typeface="Assistant"/>
                <a:cs typeface="Assistant"/>
                <a:sym typeface="Assistant"/>
              </a:rPr>
              <a:t>. לפנינו עוד דרך ארוכה עד למימוש מטרות המלחמה ונוסיף להילחם ברצועת עזה ככל שיידרש.</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הצפון:</a:t>
            </a:r>
            <a:endParaRPr b="1" sz="13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הרמטכ"ל נפגש לשיחה עם ראשי הרשויות בצפון</a:t>
            </a:r>
            <a:r>
              <a:rPr lang="en-US" sz="1100">
                <a:solidFill>
                  <a:schemeClr val="dk1"/>
                </a:solidFill>
                <a:latin typeface="Assistant"/>
                <a:ea typeface="Assistant"/>
                <a:cs typeface="Assistant"/>
                <a:sym typeface="Assistant"/>
              </a:rPr>
              <a:t>, ובה ציין כי הוא רואה חשיבות רבה לקשר בין צה"ל למנהיגות המקומית. "קיבלנו החלטה קשה לפנות את התושבים בצפון, ואני</a:t>
            </a:r>
            <a:r>
              <a:rPr b="1" lang="en-US" sz="1100">
                <a:solidFill>
                  <a:schemeClr val="dk1"/>
                </a:solidFill>
                <a:latin typeface="Assistant"/>
                <a:ea typeface="Assistant"/>
                <a:cs typeface="Assistant"/>
                <a:sym typeface="Assistant"/>
              </a:rPr>
              <a:t> מלא הערכה לאופן שבו אתם מפגינים חוסן ואורך רוח, ומאפשרים לנו להילחם.</a:t>
            </a:r>
            <a:r>
              <a:rPr lang="en-US" sz="1100">
                <a:solidFill>
                  <a:schemeClr val="dk1"/>
                </a:solidFill>
                <a:latin typeface="Assistant"/>
                <a:ea typeface="Assistant"/>
                <a:cs typeface="Assistant"/>
                <a:sym typeface="Assistant"/>
              </a:rPr>
              <a:t> לא נוכל לחזור למציאות שהייתה כאן לפני המלחמה. מזה 8 שבועות לוחמי צה"ל ומפקדיו נלחמים בנחישות ומגנים על הבית. אנחנו נמשיך להילחם ומוכנים להתפתחויות בזירות נוספות, גם בצפון".</a:t>
            </a: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sz="1300">
              <a:solidFill>
                <a:srgbClr val="30323F"/>
              </a:solidFill>
              <a:highlight>
                <a:srgbClr val="F1F6FB"/>
              </a:highlight>
            </a:endParaRPr>
          </a:p>
          <a:p>
            <a:pPr indent="0" lvl="0" marL="0" marR="0" rtl="1" algn="just">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יהודה ושומרון:</a:t>
            </a:r>
            <a:endParaRPr b="1" sz="13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uFill>
                  <a:noFill/>
                </a:uFill>
                <a:latin typeface="Assistant"/>
                <a:ea typeface="Assistant"/>
                <a:cs typeface="Assistant"/>
                <a:sym typeface="Assistant"/>
                <a:hlinkClick r:id="rId4">
                  <a:extLst>
                    <a:ext uri="{A12FA001-AC4F-418D-AE19-62706E023703}">
                      <ahyp:hlinkClr val="tx"/>
                    </a:ext>
                  </a:extLst>
                </a:hlinkClick>
              </a:rPr>
              <a:t>כוחות הנדסה של צה"ל</a:t>
            </a:r>
            <a:r>
              <a:rPr lang="en-US" sz="1100">
                <a:solidFill>
                  <a:schemeClr val="dk1"/>
                </a:solidFill>
                <a:latin typeface="Assistant"/>
                <a:ea typeface="Assistant"/>
                <a:cs typeface="Assistant"/>
                <a:sym typeface="Assistant"/>
              </a:rPr>
              <a:t> ומג"ב הרסו את בית המחבל שביצע את פיגוע הדריסה סמוך למחסום מכבים באוגוסט 2023 בו נפל סמל מקסים מולצ׳נוב ז״ל. בנוסף, הלוחמים עצרו הלילה 13 מבוקשים ברחבי פיקוד המרכז.</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אירועים מרכזיים מהימים האחרונים:</a:t>
            </a:r>
            <a:br>
              <a:rPr b="1" lang="en-US" sz="1200">
                <a:solidFill>
                  <a:schemeClr val="dk1"/>
                </a:solidFill>
                <a:latin typeface="Assistant"/>
                <a:ea typeface="Assistant"/>
                <a:cs typeface="Assistant"/>
                <a:sym typeface="Assistant"/>
              </a:rPr>
            </a:br>
            <a:endParaRPr b="1"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000">
                <a:solidFill>
                  <a:schemeClr val="dk1"/>
                </a:solidFill>
                <a:latin typeface="Assistant"/>
                <a:ea typeface="Assistant"/>
                <a:cs typeface="Assistant"/>
                <a:sym typeface="Assistant"/>
              </a:rPr>
              <a:t>בגזרת הדרום:</a:t>
            </a:r>
            <a:endParaRPr b="1" sz="1000">
              <a:solidFill>
                <a:schemeClr val="dk1"/>
              </a:solidFill>
              <a:latin typeface="Assistant"/>
              <a:ea typeface="Assistant"/>
              <a:cs typeface="Assistant"/>
              <a:sym typeface="Assistant"/>
            </a:endParaRPr>
          </a:p>
          <a:p>
            <a:pPr indent="-285750" lvl="0" marL="457200" rtl="1" algn="just">
              <a:lnSpc>
                <a:spcPct val="115000"/>
              </a:lnSpc>
              <a:spcBef>
                <a:spcPts val="0"/>
              </a:spcBef>
              <a:spcAft>
                <a:spcPts val="0"/>
              </a:spcAft>
              <a:buClr>
                <a:schemeClr val="dk1"/>
              </a:buClr>
              <a:buSzPts val="900"/>
              <a:buFont typeface="Assistant"/>
              <a:buChar char="●"/>
            </a:pPr>
            <a:r>
              <a:rPr lang="en-US" sz="1000">
                <a:solidFill>
                  <a:schemeClr val="dk1"/>
                </a:solidFill>
                <a:latin typeface="Assistant"/>
                <a:ea typeface="Assistant"/>
                <a:cs typeface="Assistant"/>
                <a:sym typeface="Assistant"/>
              </a:rPr>
              <a:t>מתחילת המלחמה </a:t>
            </a:r>
            <a:r>
              <a:rPr lang="en-US" sz="1000">
                <a:solidFill>
                  <a:schemeClr val="dk1"/>
                </a:solidFill>
                <a:uFill>
                  <a:noFill/>
                </a:uFill>
                <a:latin typeface="Assistant"/>
                <a:ea typeface="Assistant"/>
                <a:cs typeface="Assistant"/>
                <a:sym typeface="Assistant"/>
                <a:hlinkClick r:id="rId5">
                  <a:extLst>
                    <a:ext uri="{A12FA001-AC4F-418D-AE19-62706E023703}">
                      <ahyp:hlinkClr val="tx"/>
                    </a:ext>
                  </a:extLst>
                </a:hlinkClick>
              </a:rPr>
              <a:t>פועלות </a:t>
            </a:r>
            <a:r>
              <a:rPr b="1" lang="en-US" sz="1000">
                <a:solidFill>
                  <a:schemeClr val="dk1"/>
                </a:solidFill>
                <a:uFill>
                  <a:noFill/>
                </a:uFill>
                <a:latin typeface="Assistant"/>
                <a:ea typeface="Assistant"/>
                <a:cs typeface="Assistant"/>
                <a:sym typeface="Assistant"/>
                <a:hlinkClick r:id="rId6">
                  <a:extLst>
                    <a:ext uri="{A12FA001-AC4F-418D-AE19-62706E023703}">
                      <ahyp:hlinkClr val="tx"/>
                    </a:ext>
                  </a:extLst>
                </a:hlinkClick>
              </a:rPr>
              <a:t>חטיבות האש</a:t>
            </a:r>
            <a:r>
              <a:rPr b="1" lang="en-US" sz="1000">
                <a:solidFill>
                  <a:schemeClr val="dk1"/>
                </a:solidFill>
                <a:latin typeface="Assistant"/>
                <a:ea typeface="Assistant"/>
                <a:cs typeface="Assistant"/>
                <a:sym typeface="Assistant"/>
              </a:rPr>
              <a:t> של חיל התותחנים</a:t>
            </a:r>
            <a:r>
              <a:rPr lang="en-US" sz="1000">
                <a:solidFill>
                  <a:schemeClr val="dk1"/>
                </a:solidFill>
                <a:latin typeface="Assistant"/>
                <a:ea typeface="Assistant"/>
                <a:cs typeface="Assistant"/>
                <a:sym typeface="Assistant"/>
              </a:rPr>
              <a:t> ומביאות לשדה הקרב את היכולות הייחודיות וליווי האש הצמוד ללוחמים בשטח. במהלך ימי הלחימה ירו הכוחות יותר מ-100,000 פגזים, יותר מ-90,000 מהם ברצועת עזה לתקיפת מטרות וליווי הכוחות המתמרנים.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טרם כניסת ימי ההפוגה לתוקף, </a:t>
            </a:r>
            <a:r>
              <a:rPr lang="en-US" sz="1000">
                <a:solidFill>
                  <a:schemeClr val="dk1"/>
                </a:solidFill>
                <a:latin typeface="Assistant"/>
                <a:ea typeface="Assistant"/>
                <a:cs typeface="Assistant"/>
                <a:sym typeface="Assistant"/>
              </a:rPr>
              <a:t>כוחות צה"ל הרחיבו את פעילותם </a:t>
            </a:r>
            <a:r>
              <a:rPr b="1" lang="en-US" sz="1000">
                <a:solidFill>
                  <a:schemeClr val="dk1"/>
                </a:solidFill>
                <a:latin typeface="Assistant"/>
                <a:ea typeface="Assistant"/>
                <a:cs typeface="Assistant"/>
                <a:sym typeface="Assistant"/>
              </a:rPr>
              <a:t>ברצועת עזה</a:t>
            </a:r>
            <a:r>
              <a:rPr lang="en-US" sz="1000">
                <a:solidFill>
                  <a:schemeClr val="dk1"/>
                </a:solidFill>
                <a:latin typeface="Assistant"/>
                <a:ea typeface="Assistant"/>
                <a:cs typeface="Assistant"/>
                <a:sym typeface="Assistant"/>
              </a:rPr>
              <a:t> תוך התמקדות במרכזים של חמאס באזור העיר עזה. פעולות אלו הפעילו לחץ כבד על חמאס והובילו להישגים מבצעיים רבים ולוקחים בהם חלק כוחות חי"ר, שריון, הנדסה ותותחנים הפועלים בשיתוף אמ"ן והשב"כ ומלווים בידי חיל האוויר וחיל הים, </a:t>
            </a:r>
            <a:r>
              <a:rPr b="1" lang="en-US" sz="1000">
                <a:solidFill>
                  <a:schemeClr val="dk1"/>
                </a:solidFill>
                <a:latin typeface="Assistant"/>
                <a:ea typeface="Assistant"/>
                <a:cs typeface="Assistant"/>
                <a:sym typeface="Assistant"/>
              </a:rPr>
              <a:t>צה"ל השתלט בפעולותיו בצפון רצועת עזה על שורת מעוזים של חמאס</a:t>
            </a:r>
            <a:r>
              <a:rPr lang="en-US" sz="1000">
                <a:solidFill>
                  <a:schemeClr val="dk1"/>
                </a:solidFill>
                <a:latin typeface="Assistant"/>
                <a:ea typeface="Assistant"/>
                <a:cs typeface="Assistant"/>
                <a:sym typeface="Assistant"/>
              </a:rPr>
              <a:t>, כשהוא פועל על-פי תכנית פעולה ברורה, תופס מודיעין, משמיד אמצעי לחימה והורס תשתיות בתת-הקרקע.</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000">
                <a:solidFill>
                  <a:schemeClr val="dk1"/>
                </a:solidFill>
                <a:latin typeface="Assistant"/>
                <a:ea typeface="Assistant"/>
                <a:cs typeface="Assistant"/>
                <a:sym typeface="Assistant"/>
              </a:rPr>
              <a:t>בגזרת הצפון:</a:t>
            </a:r>
            <a:endParaRPr sz="1000">
              <a:solidFill>
                <a:schemeClr val="dk1"/>
              </a:solidFill>
              <a:latin typeface="Assistant"/>
              <a:ea typeface="Assistant"/>
              <a:cs typeface="Assistant"/>
              <a:sym typeface="Assistant"/>
            </a:endParaRPr>
          </a:p>
          <a:p>
            <a:pPr indent="-63500" lvl="0" marL="2286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        לאור הפסקת האש בדרום, נשמר שקט מתוח וכוננות גבוהה. כוחותינו ממשיכים להגיב בנחישות</a:t>
            </a:r>
            <a:endParaRPr sz="10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rPr b="1" lang="en-US" sz="1000">
                <a:solidFill>
                  <a:schemeClr val="dk1"/>
                </a:solidFill>
                <a:latin typeface="Assistant"/>
                <a:ea typeface="Assistant"/>
                <a:cs typeface="Assistant"/>
                <a:sym typeface="Assistant"/>
              </a:rPr>
              <a:t>כדי להסיר כל איום הנשקף לעורף ישראל</a:t>
            </a:r>
            <a:r>
              <a:rPr lang="en-US" sz="1000">
                <a:solidFill>
                  <a:schemeClr val="dk1"/>
                </a:solidFill>
                <a:latin typeface="Assistant"/>
                <a:ea typeface="Assistant"/>
                <a:cs typeface="Assistant"/>
                <a:sym typeface="Assistant"/>
              </a:rPr>
              <a:t>.</a:t>
            </a:r>
            <a:r>
              <a:rPr b="1" lang="en-US" sz="1000">
                <a:solidFill>
                  <a:schemeClr val="dk1"/>
                </a:solidFill>
                <a:latin typeface="Assistant"/>
                <a:ea typeface="Assistant"/>
                <a:cs typeface="Assistant"/>
                <a:sym typeface="Assistant"/>
              </a:rPr>
              <a:t> </a:t>
            </a:r>
            <a:endParaRPr b="1"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000">
                <a:solidFill>
                  <a:schemeClr val="dk1"/>
                </a:solidFill>
                <a:latin typeface="Assistant"/>
                <a:ea typeface="Assistant"/>
                <a:cs typeface="Assistant"/>
                <a:sym typeface="Assistant"/>
              </a:rPr>
              <a:t>בגזרת יהודה ושומרון:</a:t>
            </a:r>
            <a:endParaRPr b="1"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צה"ל פועל בכל רחבי איו"ש </a:t>
            </a:r>
            <a:r>
              <a:rPr b="1" lang="en-US" sz="1000">
                <a:solidFill>
                  <a:schemeClr val="dk1"/>
                </a:solidFill>
                <a:latin typeface="Assistant"/>
                <a:ea typeface="Assistant"/>
                <a:cs typeface="Assistant"/>
                <a:sym typeface="Assistant"/>
              </a:rPr>
              <a:t>לסיכול ומניעת פיגועים</a:t>
            </a:r>
            <a:r>
              <a:rPr lang="en-US" sz="1000">
                <a:solidFill>
                  <a:schemeClr val="dk1"/>
                </a:solidFill>
                <a:latin typeface="Assistant"/>
                <a:ea typeface="Assistant"/>
                <a:cs typeface="Assistant"/>
                <a:sym typeface="Assistant"/>
              </a:rPr>
              <a:t>, עוצר מבוקשים ופוגע בתשתיות טרור.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עד כה נעצרו מתחילת המלחמה כ-2,000 מבוקשים בגזרה, כ-1,100 מהם משוייכים לארגון הטרור חמאס.</a:t>
            </a:r>
            <a:endParaRPr sz="10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9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