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ה-94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8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כ"ז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הארבע עשר למלחמה</a:t>
            </a:r>
            <a:br>
              <a:rPr b="1" i="1" lang="en-US" sz="1300">
                <a:solidFill>
                  <a:schemeClr val="dk1"/>
                </a:solidFill>
                <a:latin typeface="Assistant"/>
                <a:ea typeface="Assistant"/>
                <a:cs typeface="Assistant"/>
                <a:sym typeface="Assistant"/>
              </a:rPr>
            </a:br>
            <a:endParaRPr b="1" i="1" sz="13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"נעשה את העבודה, נעשה אותה בהצטיינות, למרות שאנחנו אחרי לחימה ארוכה, ולמרות אתגרים בהרבה זירות, אנחנו נדע לעשות את זה מצוין.  כדי להגיע למטרות המלחמה יש לנו עוד דרך ארוכה ולכן הדבר הזה ייקח זמן".</a:t>
            </a:r>
            <a:endParaRPr b="1" i="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רא"ל הרצי הלוי</a:t>
            </a:r>
            <a:endParaRPr b="1" i="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צק"ח יפתח (11)</a:t>
            </a:r>
            <a:r>
              <a:rPr lang="en-US" sz="1000">
                <a:solidFill>
                  <a:schemeClr val="dk1"/>
                </a:solidFill>
                <a:latin typeface="Assistant"/>
                <a:ea typeface="Assistant"/>
                <a:cs typeface="Assistant"/>
                <a:sym typeface="Assistant"/>
              </a:rPr>
              <a:t> בשיתוף פעולה עם כוחות שריון, מודיעין והנדסה, </a:t>
            </a:r>
            <a:r>
              <a:rPr b="1" lang="en-US" sz="1000">
                <a:solidFill>
                  <a:schemeClr val="dk1"/>
                </a:solidFill>
                <a:latin typeface="Assistant"/>
                <a:ea typeface="Assistant"/>
                <a:cs typeface="Assistant"/>
                <a:sym typeface="Assistant"/>
              </a:rPr>
              <a:t>פשטו על תשתיות טרור במרחב שג'עייה,</a:t>
            </a:r>
            <a:r>
              <a:rPr lang="en-US" sz="1000">
                <a:solidFill>
                  <a:schemeClr val="dk1"/>
                </a:solidFill>
                <a:latin typeface="Assistant"/>
                <a:ea typeface="Assistant"/>
                <a:cs typeface="Assistant"/>
                <a:sym typeface="Assistant"/>
              </a:rPr>
              <a:t> במטרה לאתר ולהשמיד פירי מנהרות של ארגון הטרור הג'יהאד האסלאמי הפלסטיני. במסגרת הפעילות, הצק"ח איתר פירים הנמצאים בסמוך לביתו של מנהל פרויקט המנהור של הג'יהאד האסלאמי הפלסטיני בצפון הרצועה. במרחב ביתו נמצאו אמל"ח רבים, חוברות הדרכה של ארגון הטרור, מרשם קרב למתקפת ה-7 באוקטובר וספר של היטלר.</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b="1" lang="en-US" sz="1000">
                <a:solidFill>
                  <a:schemeClr val="dk1"/>
                </a:solidFill>
                <a:latin typeface="Assistant"/>
                <a:ea typeface="Assistant"/>
                <a:cs typeface="Assistant"/>
                <a:sym typeface="Assistant"/>
              </a:rPr>
              <a:t>מרכז האש של אוגדה 98</a:t>
            </a:r>
            <a:r>
              <a:rPr lang="en-US" sz="1000">
                <a:solidFill>
                  <a:schemeClr val="dk1"/>
                </a:solidFill>
                <a:latin typeface="Assistant"/>
                <a:ea typeface="Assistant"/>
                <a:cs typeface="Assistant"/>
                <a:sym typeface="Assistant"/>
              </a:rPr>
              <a:t> בשיתוף חיל האוויר </a:t>
            </a:r>
            <a:r>
              <a:rPr b="1" lang="en-US" sz="1000">
                <a:solidFill>
                  <a:schemeClr val="dk1"/>
                </a:solidFill>
                <a:latin typeface="Assistant"/>
                <a:ea typeface="Assistant"/>
                <a:cs typeface="Assistant"/>
                <a:sym typeface="Assistant"/>
              </a:rPr>
              <a:t>תקפו הלילה כ-30 מטרות טרור משמעותיות בחאן יונס </a:t>
            </a:r>
            <a:r>
              <a:rPr lang="en-US" sz="1000">
                <a:solidFill>
                  <a:schemeClr val="dk1"/>
                </a:solidFill>
                <a:latin typeface="Assistant"/>
                <a:ea typeface="Assistant"/>
                <a:cs typeface="Assistant"/>
                <a:sym typeface="Assistant"/>
              </a:rPr>
              <a:t>בהן מטרות תת-קרקע, תשתיות טרור ומחסני אמל"ח. תקיפות אלו מסייעות להמשך הלחימה לכוחות המתמרנים במרחב.</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lang="en-US" sz="1000">
                <a:solidFill>
                  <a:schemeClr val="dk1"/>
                </a:solidFill>
                <a:latin typeface="Assistant"/>
                <a:ea typeface="Assistant"/>
                <a:cs typeface="Assistant"/>
                <a:sym typeface="Assistant"/>
              </a:rPr>
              <a:t>בחאן יונס </a:t>
            </a:r>
            <a:r>
              <a:rPr b="1" lang="en-US" sz="1000">
                <a:solidFill>
                  <a:schemeClr val="dk1"/>
                </a:solidFill>
                <a:latin typeface="Assistant"/>
                <a:ea typeface="Assistant"/>
                <a:cs typeface="Assistant"/>
                <a:sym typeface="Assistant"/>
              </a:rPr>
              <a:t>לוחמי יחידת מגלן איתרו למעלה מעשרה מחבלים</a:t>
            </a:r>
            <a:r>
              <a:rPr lang="en-US" sz="1000">
                <a:solidFill>
                  <a:schemeClr val="dk1"/>
                </a:solidFill>
                <a:latin typeface="Assistant"/>
                <a:ea typeface="Assistant"/>
                <a:cs typeface="Assistant"/>
                <a:sym typeface="Assistant"/>
              </a:rPr>
              <a:t> בשטחי משגרי רקטות לעבר שטח מדינת ישראל. לאחר הזיהוי, הלוחמים הכווינו כלי טיס מאויש מרחוק שחיסל את המחבלים.</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lang="en-US" sz="1000">
                <a:solidFill>
                  <a:schemeClr val="dk1"/>
                </a:solidFill>
                <a:latin typeface="Assistant"/>
                <a:ea typeface="Assistant"/>
                <a:cs typeface="Assistant"/>
                <a:sym typeface="Assistant"/>
              </a:rPr>
              <a:t>בחאן יונס, </a:t>
            </a:r>
            <a:r>
              <a:rPr b="1" lang="en-US" sz="1000">
                <a:solidFill>
                  <a:schemeClr val="dk1"/>
                </a:solidFill>
                <a:latin typeface="Assistant"/>
                <a:ea typeface="Assistant"/>
                <a:cs typeface="Assistant"/>
                <a:sym typeface="Assistant"/>
              </a:rPr>
              <a:t>לוחמי צק"ח 55 </a:t>
            </a:r>
            <a:r>
              <a:rPr lang="en-US" sz="1000">
                <a:solidFill>
                  <a:schemeClr val="dk1"/>
                </a:solidFill>
                <a:latin typeface="Assistant"/>
                <a:ea typeface="Assistant"/>
                <a:cs typeface="Assistant"/>
                <a:sym typeface="Assistant"/>
              </a:rPr>
              <a:t>זיהו מחבל שיצא ממבנה במרחק עשרות מטרים מהם, כשהוא אוסף מודיעין על הכוח. </a:t>
            </a:r>
            <a:r>
              <a:rPr b="1" lang="en-US" sz="1000">
                <a:solidFill>
                  <a:schemeClr val="dk1"/>
                </a:solidFill>
                <a:latin typeface="Assistant"/>
                <a:ea typeface="Assistant"/>
                <a:cs typeface="Assistant"/>
                <a:sym typeface="Assistant"/>
              </a:rPr>
              <a:t>מסוק קרב</a:t>
            </a:r>
            <a:r>
              <a:rPr lang="en-US" sz="1000">
                <a:solidFill>
                  <a:schemeClr val="dk1"/>
                </a:solidFill>
                <a:latin typeface="Assistant"/>
                <a:ea typeface="Assistant"/>
                <a:cs typeface="Assistant"/>
                <a:sym typeface="Assistant"/>
              </a:rPr>
              <a:t> של חיל האוויר בהכוונת מכלול האש החטיבתי</a:t>
            </a:r>
            <a:r>
              <a:rPr b="1" lang="en-US" sz="1000">
                <a:solidFill>
                  <a:schemeClr val="dk1"/>
                </a:solidFill>
                <a:latin typeface="Assistant"/>
                <a:ea typeface="Assistant"/>
                <a:cs typeface="Assistant"/>
                <a:sym typeface="Assistant"/>
              </a:rPr>
              <a:t> חיסל את המחבל</a:t>
            </a:r>
            <a:r>
              <a:rPr lang="en-US" sz="1000">
                <a:solidFill>
                  <a:schemeClr val="dk1"/>
                </a:solidFill>
                <a:latin typeface="Assistant"/>
                <a:ea typeface="Assistant"/>
                <a:cs typeface="Assistant"/>
                <a:sym typeface="Assistant"/>
              </a:rPr>
              <a:t> תוך דקות מרגע הזיהוי.</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lang="en-US" sz="1000">
                <a:solidFill>
                  <a:schemeClr val="dk1"/>
                </a:solidFill>
                <a:latin typeface="Assistant"/>
                <a:ea typeface="Assistant"/>
                <a:cs typeface="Assistant"/>
                <a:sym typeface="Assistant"/>
              </a:rPr>
              <a:t>לוחמי</a:t>
            </a:r>
            <a:r>
              <a:rPr b="1" lang="en-US" sz="1000">
                <a:solidFill>
                  <a:schemeClr val="dk1"/>
                </a:solidFill>
                <a:latin typeface="Assistant"/>
                <a:ea typeface="Assistant"/>
                <a:cs typeface="Assistant"/>
                <a:sym typeface="Assistant"/>
              </a:rPr>
              <a:t> צק"ח צנחנים, זיהו מחבל חשוד בבניין במרחב חאן יונס.</a:t>
            </a:r>
            <a:r>
              <a:rPr lang="en-US" sz="1000">
                <a:solidFill>
                  <a:schemeClr val="dk1"/>
                </a:solidFill>
                <a:latin typeface="Assistant"/>
                <a:ea typeface="Assistant"/>
                <a:cs typeface="Assistant"/>
                <a:sym typeface="Assistant"/>
              </a:rPr>
              <a:t> הלוחמים הכווינו כלי טיס של חיל האוויר לעבר הבניין שחיסל את המחבל שתצפת על הלוחמים. זמן קצר לאחר מכן, זוהה באותו הבניין מחבל נוסף שחוסל גם הוא על ידי הכוח.</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Char char="●"/>
            </a:pPr>
            <a:r>
              <a:rPr lang="en-US" sz="1000">
                <a:solidFill>
                  <a:schemeClr val="dk1"/>
                </a:solidFill>
                <a:latin typeface="Assistant"/>
                <a:ea typeface="Assistant"/>
                <a:cs typeface="Assistant"/>
                <a:sym typeface="Assistant"/>
              </a:rPr>
              <a:t>בפעילות לפריצת צירים, לוחמי</a:t>
            </a:r>
            <a:r>
              <a:rPr b="1" lang="en-US" sz="1000">
                <a:solidFill>
                  <a:schemeClr val="dk1"/>
                </a:solidFill>
                <a:latin typeface="Assistant"/>
                <a:ea typeface="Assistant"/>
                <a:cs typeface="Assistant"/>
                <a:sym typeface="Assistant"/>
              </a:rPr>
              <a:t> צק"ח כפיר</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איתרו רכב של מחבל חמאס בתוכו מצבור אמל"ח.</a:t>
            </a:r>
            <a:r>
              <a:rPr lang="en-US" sz="1000">
                <a:solidFill>
                  <a:schemeClr val="dk1"/>
                </a:solidFill>
                <a:latin typeface="Assistant"/>
                <a:ea typeface="Assistant"/>
                <a:cs typeface="Assistant"/>
                <a:sym typeface="Assistant"/>
              </a:rPr>
              <a:t> בנוסף, </a:t>
            </a:r>
            <a:r>
              <a:rPr b="1" lang="en-US" sz="1000">
                <a:solidFill>
                  <a:schemeClr val="dk1"/>
                </a:solidFill>
                <a:latin typeface="Assistant"/>
                <a:ea typeface="Assistant"/>
                <a:cs typeface="Assistant"/>
                <a:sym typeface="Assistant"/>
              </a:rPr>
              <a:t>צק"ח 179 איתרו פיר מנהרה, אלפי דולרים ואמל"ח.</a:t>
            </a:r>
            <a:endParaRPr b="1"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באל-מע'אזי שבמרכז רצועת עזה, </a:t>
            </a:r>
            <a:r>
              <a:rPr b="1" lang="en-US" sz="1000">
                <a:solidFill>
                  <a:schemeClr val="dk1"/>
                </a:solidFill>
                <a:latin typeface="Assistant"/>
                <a:ea typeface="Assistant"/>
                <a:cs typeface="Assistant"/>
                <a:sym typeface="Assistant"/>
              </a:rPr>
              <a:t>מטוס קרב של חיל האוויר</a:t>
            </a:r>
            <a:r>
              <a:rPr lang="en-US" sz="1000">
                <a:solidFill>
                  <a:schemeClr val="dk1"/>
                </a:solidFill>
                <a:latin typeface="Assistant"/>
                <a:ea typeface="Assistant"/>
                <a:cs typeface="Assistant"/>
                <a:sym typeface="Assistant"/>
              </a:rPr>
              <a:t> בהכוונת תא התקיפה של חטיבת גולני </a:t>
            </a:r>
            <a:r>
              <a:rPr b="1" lang="en-US" sz="1000">
                <a:solidFill>
                  <a:schemeClr val="dk1"/>
                </a:solidFill>
                <a:latin typeface="Assistant"/>
                <a:ea typeface="Assistant"/>
                <a:cs typeface="Assistant"/>
                <a:sym typeface="Assistant"/>
              </a:rPr>
              <a:t>תקף מחסן אמל"ח </a:t>
            </a:r>
            <a:r>
              <a:rPr lang="en-US" sz="1000">
                <a:solidFill>
                  <a:schemeClr val="dk1"/>
                </a:solidFill>
                <a:latin typeface="Assistant"/>
                <a:ea typeface="Assistant"/>
                <a:cs typeface="Assistant"/>
                <a:sym typeface="Assistant"/>
              </a:rPr>
              <a:t>בו אוחסנו רקטות ארוכות טווח.</a:t>
            </a:r>
            <a:endParaRPr sz="1000">
              <a:solidFill>
                <a:schemeClr val="dk1"/>
              </a:solidFill>
              <a:latin typeface="Assistant"/>
              <a:ea typeface="Assistant"/>
              <a:cs typeface="Assistant"/>
              <a:sym typeface="Assistant"/>
            </a:endParaRPr>
          </a:p>
          <a:p>
            <a:pPr indent="-292100" lvl="0" marL="45720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צק"ח 7 </a:t>
            </a:r>
            <a:r>
              <a:rPr lang="en-US" sz="1000">
                <a:solidFill>
                  <a:schemeClr val="dk1"/>
                </a:solidFill>
                <a:latin typeface="Assistant"/>
                <a:ea typeface="Assistant"/>
                <a:cs typeface="Assistant"/>
                <a:sym typeface="Assistant"/>
              </a:rPr>
              <a:t>פועל בימים האחרונים </a:t>
            </a:r>
            <a:r>
              <a:rPr b="1" lang="en-US" sz="1000">
                <a:solidFill>
                  <a:schemeClr val="dk1"/>
                </a:solidFill>
                <a:latin typeface="Assistant"/>
                <a:ea typeface="Assistant"/>
                <a:cs typeface="Assistant"/>
                <a:sym typeface="Assistant"/>
              </a:rPr>
              <a:t>להרחבת התמרון בדרום חאן יונס.</a:t>
            </a:r>
            <a:r>
              <a:rPr lang="en-US" sz="1000">
                <a:solidFill>
                  <a:schemeClr val="dk1"/>
                </a:solidFill>
                <a:latin typeface="Assistant"/>
                <a:ea typeface="Assistant"/>
                <a:cs typeface="Assistant"/>
                <a:sym typeface="Assistant"/>
              </a:rPr>
              <a:t> לוחמי הצק"ח חיסלו מחבלים רבים בקרבות מטווח קצר, בירי פגזי טנקים ובשיתוף פעולה של חיל האוויר. הכוחות ביצעו סריקות בתשתיות טרור הממוקמות לצד בתים אזרחיים ומשרדי מחבלים. בסריקות אותרו מטענים, נשקים, רימונים, מכשירי קשר ומסמכים מודיעיניים רבים. בנוסף, חשפו הכוחות פיר במרחב בית הספר.</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lang="en-US" sz="1000">
                <a:solidFill>
                  <a:schemeClr val="dk1"/>
                </a:solidFill>
                <a:latin typeface="Assistant"/>
                <a:ea typeface="Assistant"/>
                <a:cs typeface="Assistant"/>
                <a:sym typeface="Assistant"/>
              </a:rPr>
              <a:t>במהלך הלילה, </a:t>
            </a:r>
            <a:r>
              <a:rPr b="1" lang="en-US" sz="1000">
                <a:solidFill>
                  <a:schemeClr val="dk1"/>
                </a:solidFill>
                <a:latin typeface="Assistant"/>
                <a:ea typeface="Assistant"/>
                <a:cs typeface="Assistant"/>
                <a:sym typeface="Assistant"/>
              </a:rPr>
              <a:t>צה"ל תקף שורת מטרות של ארגון הטרור חיזבאללה בלבנון. </a:t>
            </a:r>
            <a:r>
              <a:rPr lang="en-US" sz="1000">
                <a:solidFill>
                  <a:schemeClr val="dk1"/>
                </a:solidFill>
                <a:latin typeface="Assistant"/>
                <a:ea typeface="Assistant"/>
                <a:cs typeface="Assistant"/>
                <a:sym typeface="Assistant"/>
              </a:rPr>
              <a:t>מטוסי קרב של חיל האוויר תקפו מתחם צבאי של ארגון הטרור חיזבאללה וכן משגר רקטי ותשתית טרור. במהלך היממה החולפת, כלי טיס מאוייש מרחוק של חיל האוויר </a:t>
            </a:r>
            <a:r>
              <a:rPr b="1" lang="en-US" sz="1000">
                <a:solidFill>
                  <a:schemeClr val="dk1"/>
                </a:solidFill>
                <a:latin typeface="Assistant"/>
                <a:ea typeface="Assistant"/>
                <a:cs typeface="Assistant"/>
                <a:sym typeface="Assistant"/>
              </a:rPr>
              <a:t>תקף משגר ממנו בוצע ירי לעבר שטח מדינת ישראל </a:t>
            </a:r>
            <a:r>
              <a:rPr lang="en-US" sz="1000">
                <a:solidFill>
                  <a:schemeClr val="dk1"/>
                </a:solidFill>
                <a:latin typeface="Assistant"/>
                <a:ea typeface="Assistant"/>
                <a:cs typeface="Assistant"/>
                <a:sym typeface="Assistant"/>
              </a:rPr>
              <a:t>ומסוק קרב תקף מרחב ממנו שיגרו טיל נ"ט לישראל.</a:t>
            </a:r>
            <a:endParaRPr sz="1000">
              <a:solidFill>
                <a:schemeClr val="dk1"/>
              </a:solidFill>
              <a:latin typeface="Assistant"/>
              <a:ea typeface="Assistant"/>
              <a:cs typeface="Assistant"/>
              <a:sym typeface="Assistant"/>
            </a:endParaRPr>
          </a:p>
          <a:p>
            <a:pPr indent="-292100" lvl="0" marL="457200" marR="0" rtl="1" algn="just">
              <a:lnSpc>
                <a:spcPct val="115000"/>
              </a:lnSpc>
              <a:spcBef>
                <a:spcPts val="0"/>
              </a:spcBef>
              <a:spcAft>
                <a:spcPts val="0"/>
              </a:spcAft>
              <a:buClr>
                <a:schemeClr val="dk1"/>
              </a:buClr>
              <a:buSzPts val="1000"/>
              <a:buFont typeface="Assistant"/>
              <a:buChar char="●"/>
            </a:pPr>
            <a:r>
              <a:rPr b="1" lang="en-US" sz="1000">
                <a:solidFill>
                  <a:schemeClr val="dk1"/>
                </a:solidFill>
                <a:latin typeface="Assistant"/>
                <a:ea typeface="Assistant"/>
                <a:cs typeface="Assistant"/>
                <a:sym typeface="Assistant"/>
              </a:rPr>
              <a:t>לוחמי ההגנה האווירית יירטו בהצלחה מטרה אווירית חשודה שחצתה משטח לבנון.</a:t>
            </a:r>
            <a:r>
              <a:rPr b="1" lang="en-US" sz="1000">
                <a:solidFill>
                  <a:schemeClr val="dk1"/>
                </a:solidFill>
                <a:highlight>
                  <a:srgbClr val="F1F6FB"/>
                </a:highlight>
              </a:rPr>
              <a:t> </a:t>
            </a:r>
            <a:endParaRPr b="1" sz="10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304800" lvl="0" marL="457200" rtl="1" algn="r">
              <a:lnSpc>
                <a:spcPct val="115000"/>
              </a:lnSpc>
              <a:spcBef>
                <a:spcPts val="0"/>
              </a:spcBef>
              <a:spcAft>
                <a:spcPts val="0"/>
              </a:spcAft>
              <a:buClr>
                <a:schemeClr val="dk1"/>
              </a:buClr>
              <a:buSzPts val="1200"/>
              <a:buFont typeface="Assistant"/>
              <a:buChar char="●"/>
            </a:pPr>
            <a:r>
              <a:rPr b="1" lang="en-US" sz="1000">
                <a:solidFill>
                  <a:schemeClr val="dk1"/>
                </a:solidFill>
                <a:latin typeface="Assistant"/>
                <a:ea typeface="Assistant"/>
                <a:cs typeface="Assistant"/>
                <a:sym typeface="Assistant"/>
              </a:rPr>
              <a:t>לוחמי צה"ל במילואים</a:t>
            </a:r>
            <a:r>
              <a:rPr lang="en-US" sz="1000">
                <a:solidFill>
                  <a:schemeClr val="dk1"/>
                </a:solidFill>
                <a:latin typeface="Assistant"/>
                <a:ea typeface="Assistant"/>
                <a:cs typeface="Assistant"/>
                <a:sym typeface="Assistant"/>
              </a:rPr>
              <a:t> פעלו בכפרים שבחטיבת אפרים,</a:t>
            </a:r>
            <a:r>
              <a:rPr b="1" lang="en-US" sz="1000">
                <a:solidFill>
                  <a:schemeClr val="dk1"/>
                </a:solidFill>
                <a:latin typeface="Assistant"/>
                <a:ea typeface="Assistant"/>
                <a:cs typeface="Assistant"/>
                <a:sym typeface="Assistant"/>
              </a:rPr>
              <a:t> עצרו עשרה מבוקשים והחרימו אמל"ח</a:t>
            </a:r>
            <a:r>
              <a:rPr lang="en-US" sz="1000">
                <a:solidFill>
                  <a:schemeClr val="dk1"/>
                </a:solidFill>
                <a:latin typeface="Assistant"/>
                <a:ea typeface="Assistant"/>
                <a:cs typeface="Assistant"/>
                <a:sym typeface="Assistant"/>
              </a:rPr>
              <a:t>. במהלך הפעילות, הושמדו מטעני נפץ שאותרו ברכב במרחב. </a:t>
            </a:r>
            <a:endParaRPr sz="1000">
              <a:solidFill>
                <a:schemeClr val="dk1"/>
              </a:solidFill>
              <a:latin typeface="Assistant"/>
              <a:ea typeface="Assistant"/>
              <a:cs typeface="Assistant"/>
              <a:sym typeface="Assistant"/>
            </a:endParaRPr>
          </a:p>
          <a:p>
            <a:pPr indent="-304800" lvl="0" marL="457200" rtl="1" algn="r">
              <a:lnSpc>
                <a:spcPct val="115000"/>
              </a:lnSpc>
              <a:spcBef>
                <a:spcPts val="0"/>
              </a:spcBef>
              <a:spcAft>
                <a:spcPts val="0"/>
              </a:spcAft>
              <a:buClr>
                <a:schemeClr val="dk1"/>
              </a:buClr>
              <a:buSzPts val="1200"/>
              <a:buFont typeface="Assistant"/>
              <a:buChar char="●"/>
            </a:pPr>
            <a:r>
              <a:rPr lang="en-US" sz="1000">
                <a:solidFill>
                  <a:schemeClr val="dk1"/>
                </a:solidFill>
                <a:latin typeface="Assistant"/>
                <a:ea typeface="Assistant"/>
                <a:cs typeface="Assistant"/>
                <a:sym typeface="Assistant"/>
              </a:rPr>
              <a:t>בעיר שכם שבחטיבת שומרון </a:t>
            </a:r>
            <a:r>
              <a:rPr b="1" lang="en-US" sz="1000">
                <a:solidFill>
                  <a:schemeClr val="dk1"/>
                </a:solidFill>
                <a:latin typeface="Assistant"/>
                <a:ea typeface="Assistant"/>
                <a:cs typeface="Assistant"/>
                <a:sym typeface="Assistant"/>
              </a:rPr>
              <a:t>כוחות הביטחון עצרו שלושה מבוקשים והחרימו אמל"ח</a:t>
            </a:r>
            <a:r>
              <a:rPr lang="en-US" sz="1000">
                <a:solidFill>
                  <a:schemeClr val="dk1"/>
                </a:solidFill>
                <a:latin typeface="Assistant"/>
                <a:ea typeface="Assistant"/>
                <a:cs typeface="Assistant"/>
                <a:sym typeface="Assistant"/>
              </a:rPr>
              <a:t>. במבצעים בכפר שבחטיבת עציון ובכפר שבחטיבת שומרון תוחקרו חשודים רבים. המבוקשים שנעצרו הועברו להמשך חקירת כוחות הביטחון.</a:t>
            </a:r>
            <a:endParaRPr sz="1200">
              <a:solidFill>
                <a:schemeClr val="dk1"/>
              </a:solidFill>
              <a:latin typeface="Assistant"/>
              <a:ea typeface="Assistant"/>
              <a:cs typeface="Assistant"/>
              <a:sym typeface="Assistant"/>
            </a:endParaRPr>
          </a:p>
          <a:p>
            <a:pPr indent="0" lvl="0" marL="457200" rtl="1" algn="r">
              <a:lnSpc>
                <a:spcPct val="115000"/>
              </a:lnSpc>
              <a:spcBef>
                <a:spcPts val="3200"/>
              </a:spcBef>
              <a:spcAft>
                <a:spcPts val="0"/>
              </a:spcAft>
              <a:buNone/>
            </a:pPr>
            <a:r>
              <a:t/>
            </a:r>
            <a:endParaRPr sz="1000">
              <a:solidFill>
                <a:schemeClr val="dk1"/>
              </a:solidFill>
              <a:latin typeface="Assistant"/>
              <a:ea typeface="Assistant"/>
              <a:cs typeface="Assistant"/>
              <a:sym typeface="Assistant"/>
            </a:endParaRPr>
          </a:p>
          <a:p>
            <a:pPr indent="0" lvl="0" marL="0" marR="0" rtl="0" algn="l">
              <a:lnSpc>
                <a:spcPct val="115000"/>
              </a:lnSpc>
              <a:spcBef>
                <a:spcPts val="3200"/>
              </a:spcBef>
              <a:spcAft>
                <a:spcPts val="0"/>
              </a:spcAft>
              <a:buNone/>
            </a:pPr>
            <a:r>
              <a:t/>
            </a:r>
            <a:endParaRPr sz="1100">
              <a:solidFill>
                <a:schemeClr val="dk1"/>
              </a:solidFill>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