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2,400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22,000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6,000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אמצעי לחימה אותרו ברצועת עזה</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3,500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מטרות הותקפו בעזה בפעילות </a:t>
              </a:r>
              <a:r>
                <a:rPr lang="en-US" sz="1300">
                  <a:solidFill>
                    <a:srgbClr val="FFFFFF"/>
                  </a:solidFill>
                  <a:latin typeface="Assistant"/>
                  <a:ea typeface="Assistant"/>
                  <a:cs typeface="Assistant"/>
                  <a:sym typeface="Assistant"/>
                </a:rPr>
                <a:t>משולבת</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ה-75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20 בדצמבר 2023</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ח' בטבת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34625" y="905275"/>
            <a:ext cx="5403600" cy="9637500"/>
          </a:xfrm>
          <a:prstGeom prst="rect">
            <a:avLst/>
          </a:prstGeom>
          <a:noFill/>
          <a:ln>
            <a:noFill/>
          </a:ln>
        </p:spPr>
        <p:txBody>
          <a:bodyPr anchorCtr="0" anchor="t" bIns="91425" lIns="91425" spcFirstLastPara="1" rIns="91425" wrap="square" tIns="91425">
            <a:noAutofit/>
          </a:bodyPr>
          <a:lstStyle/>
          <a:p>
            <a:pPr indent="0" lvl="0" marL="0" rtl="1" algn="ctr">
              <a:lnSpc>
                <a:spcPct val="115000"/>
              </a:lnSpc>
              <a:spcBef>
                <a:spcPts val="0"/>
              </a:spcBef>
              <a:spcAft>
                <a:spcPts val="0"/>
              </a:spcAft>
              <a:buClr>
                <a:schemeClr val="dk1"/>
              </a:buClr>
              <a:buSzPts val="1100"/>
              <a:buFont typeface="Arial"/>
              <a:buNone/>
            </a:pPr>
            <a:r>
              <a:rPr b="1" lang="en-US" sz="1900">
                <a:solidFill>
                  <a:schemeClr val="lt1"/>
                </a:solidFill>
                <a:latin typeface="Assistant"/>
                <a:ea typeface="Assistant"/>
                <a:cs typeface="Assistant"/>
                <a:sym typeface="Assistant"/>
              </a:rPr>
              <a:t>השבוע האחד עשר למלחמה</a:t>
            </a:r>
            <a:endParaRPr b="1" sz="1350">
              <a:solidFill>
                <a:srgbClr val="30323F"/>
              </a:solidFill>
              <a:highlight>
                <a:srgbClr val="F1F6FB"/>
              </a:highlight>
            </a:endParaRPr>
          </a:p>
          <a:p>
            <a:pPr indent="0" lvl="0" marL="0" rtl="1" algn="ctr">
              <a:lnSpc>
                <a:spcPct val="115000"/>
              </a:lnSpc>
              <a:spcBef>
                <a:spcPts val="0"/>
              </a:spcBef>
              <a:spcAft>
                <a:spcPts val="0"/>
              </a:spcAft>
              <a:buClr>
                <a:schemeClr val="dk1"/>
              </a:buClr>
              <a:buSzPts val="1100"/>
              <a:buFont typeface="Arial"/>
              <a:buNone/>
            </a:pPr>
            <a:r>
              <a:rPr b="1" lang="en-US" sz="1100">
                <a:solidFill>
                  <a:schemeClr val="dk1"/>
                </a:solidFill>
                <a:latin typeface="Assistant"/>
                <a:ea typeface="Assistant"/>
                <a:cs typeface="Assistant"/>
                <a:sym typeface="Assistant"/>
              </a:rPr>
              <a:t>"בדרום עזה אנו מעבים את הפעולה בחאן יונס ומעמיקים אותה. הוספנו חטיבה שלמה וכוחות הנדסיים נוספים בשביל לשפר את הפעילות ההנדסית במרחב. אנחנו מעבים כוחות במרכזי הכובד לפירוק החמאס ונמשיך לעשות זאת בנחישות בכל מקום אליו נדרש. זאת מטרת המלחמה, נדרש לפרק את החמאס וזה ימשך ככל שיידרש".</a:t>
            </a:r>
            <a:endParaRPr b="1" sz="1450">
              <a:solidFill>
                <a:schemeClr val="dk1"/>
              </a:solidFill>
              <a:highlight>
                <a:srgbClr val="F1F6FB"/>
              </a:highlight>
            </a:endParaRPr>
          </a:p>
          <a:p>
            <a:pPr indent="0" lvl="0" marL="0" rtl="1" algn="l">
              <a:lnSpc>
                <a:spcPct val="115000"/>
              </a:lnSpc>
              <a:spcBef>
                <a:spcPts val="0"/>
              </a:spcBef>
              <a:spcAft>
                <a:spcPts val="0"/>
              </a:spcAft>
              <a:buClr>
                <a:schemeClr val="dk1"/>
              </a:buClr>
              <a:buSzPts val="1100"/>
              <a:buFont typeface="Arial"/>
              <a:buNone/>
            </a:pPr>
            <a:r>
              <a:rPr lang="en-US" sz="1000">
                <a:solidFill>
                  <a:schemeClr val="dk1"/>
                </a:solidFill>
                <a:latin typeface="Assistant"/>
                <a:ea typeface="Assistant"/>
                <a:cs typeface="Assistant"/>
                <a:sym typeface="Assistant"/>
              </a:rPr>
              <a:t>דובר צה"ל, תא"ל דניאל הגרי</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b="1" sz="13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הדרום:</a:t>
            </a:r>
            <a:endParaRPr sz="9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lang="en-US" sz="1100">
                <a:solidFill>
                  <a:schemeClr val="dk1"/>
                </a:solidFill>
                <a:latin typeface="Assistant"/>
                <a:ea typeface="Assistant"/>
                <a:cs typeface="Assistant"/>
                <a:sym typeface="Assistant"/>
              </a:rPr>
              <a:t>במהלך היממה האחרונה </a:t>
            </a:r>
            <a:r>
              <a:rPr b="1" lang="en-US" sz="1100">
                <a:solidFill>
                  <a:schemeClr val="dk1"/>
                </a:solidFill>
                <a:latin typeface="Assistant"/>
                <a:ea typeface="Assistant"/>
                <a:cs typeface="Assistant"/>
                <a:sym typeface="Assistant"/>
              </a:rPr>
              <a:t>נתקפו מעל 300 מטרות</a:t>
            </a:r>
            <a:r>
              <a:rPr lang="en-US" sz="1100">
                <a:solidFill>
                  <a:schemeClr val="dk1"/>
                </a:solidFill>
                <a:latin typeface="Assistant"/>
                <a:ea typeface="Assistant"/>
                <a:cs typeface="Assistant"/>
                <a:sym typeface="Assistant"/>
              </a:rPr>
              <a:t>. כוחות צה"ל הפועלים בשטח רצועת עזה ממשיכים לנהל </a:t>
            </a:r>
            <a:r>
              <a:rPr b="1" lang="en-US" sz="1100">
                <a:solidFill>
                  <a:schemeClr val="dk1"/>
                </a:solidFill>
                <a:latin typeface="Assistant"/>
                <a:ea typeface="Assistant"/>
                <a:cs typeface="Assistant"/>
                <a:sym typeface="Assistant"/>
              </a:rPr>
              <a:t>קרבות פנים אל פנים</a:t>
            </a:r>
            <a:r>
              <a:rPr lang="en-US" sz="1100">
                <a:solidFill>
                  <a:schemeClr val="dk1"/>
                </a:solidFill>
                <a:latin typeface="Assistant"/>
                <a:ea typeface="Assistant"/>
                <a:cs typeface="Assistant"/>
                <a:sym typeface="Assistant"/>
              </a:rPr>
              <a:t> מול מחבלים, </a:t>
            </a:r>
            <a:r>
              <a:rPr b="1" lang="en-US" sz="1100">
                <a:solidFill>
                  <a:schemeClr val="dk1"/>
                </a:solidFill>
                <a:latin typeface="Assistant"/>
                <a:ea typeface="Assistant"/>
                <a:cs typeface="Assistant"/>
                <a:sym typeface="Assistant"/>
              </a:rPr>
              <a:t>להכווין כלי טיס </a:t>
            </a:r>
            <a:r>
              <a:rPr lang="en-US" sz="1100">
                <a:solidFill>
                  <a:schemeClr val="dk1"/>
                </a:solidFill>
                <a:latin typeface="Assistant"/>
                <a:ea typeface="Assistant"/>
                <a:cs typeface="Assistant"/>
                <a:sym typeface="Assistant"/>
              </a:rPr>
              <a:t>לעבר חוליות חמושות ואמצעי לחימה, זאת לצד </a:t>
            </a:r>
            <a:r>
              <a:rPr b="1" lang="en-US" sz="1100">
                <a:solidFill>
                  <a:schemeClr val="dk1"/>
                </a:solidFill>
                <a:latin typeface="Assistant"/>
                <a:ea typeface="Assistant"/>
                <a:cs typeface="Assistant"/>
                <a:sym typeface="Assistant"/>
              </a:rPr>
              <a:t>תקיפות חיל האוויר וכוחות זרוע הים,</a:t>
            </a:r>
            <a:r>
              <a:rPr lang="en-US" sz="1100">
                <a:solidFill>
                  <a:schemeClr val="dk1"/>
                </a:solidFill>
                <a:latin typeface="Assistant"/>
                <a:ea typeface="Assistant"/>
                <a:cs typeface="Assistant"/>
                <a:sym typeface="Assistant"/>
              </a:rPr>
              <a:t> במסגרתן חוסלו עשרות מחבלים והושמדו תשתיות טרור.</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lang="en-US" sz="1100">
                <a:solidFill>
                  <a:schemeClr val="dk1"/>
                </a:solidFill>
                <a:latin typeface="Assistant"/>
                <a:ea typeface="Assistant"/>
                <a:cs typeface="Assistant"/>
                <a:sym typeface="Assistant"/>
              </a:rPr>
              <a:t>לאחר שאיתרו מאות פירים והשמידו אותם באמצעות יכולות מגוונות, כוחות מיוחדים </a:t>
            </a:r>
            <a:r>
              <a:rPr b="1" lang="en-US" sz="1100">
                <a:solidFill>
                  <a:schemeClr val="dk1"/>
                </a:solidFill>
                <a:latin typeface="Assistant"/>
                <a:ea typeface="Assistant"/>
                <a:cs typeface="Assistant"/>
                <a:sym typeface="Assistant"/>
              </a:rPr>
              <a:t>מיחידת שלדג</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פועלים בתוך תוואי המנהור התת קרקעיים של חמאס</a:t>
            </a:r>
            <a:r>
              <a:rPr lang="en-US" sz="1100">
                <a:solidFill>
                  <a:schemeClr val="dk1"/>
                </a:solidFill>
                <a:latin typeface="Assistant"/>
                <a:ea typeface="Assistant"/>
                <a:cs typeface="Assistant"/>
                <a:sym typeface="Assistant"/>
              </a:rPr>
              <a:t>, ומבצעים בהם פעולות מבצעיות. </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b="1" lang="en-US" sz="1100">
                <a:solidFill>
                  <a:schemeClr val="dk1"/>
                </a:solidFill>
                <a:latin typeface="Assistant"/>
                <a:ea typeface="Assistant"/>
                <a:cs typeface="Assistant"/>
                <a:sym typeface="Assistant"/>
              </a:rPr>
              <a:t>כוחות אוגדה 162 לוחמים</a:t>
            </a:r>
            <a:r>
              <a:rPr lang="en-US" sz="1100">
                <a:solidFill>
                  <a:schemeClr val="dk1"/>
                </a:solidFill>
                <a:latin typeface="Assistant"/>
                <a:ea typeface="Assistant"/>
                <a:cs typeface="Assistant"/>
                <a:sym typeface="Assistant"/>
              </a:rPr>
              <a:t> בימים אלו בעצימות </a:t>
            </a:r>
            <a:r>
              <a:rPr b="1" lang="en-US" sz="1100">
                <a:solidFill>
                  <a:schemeClr val="dk1"/>
                </a:solidFill>
                <a:latin typeface="Assistant"/>
                <a:ea typeface="Assistant"/>
                <a:cs typeface="Assistant"/>
                <a:sym typeface="Assistant"/>
              </a:rPr>
              <a:t>במרחב ג'אבליא.</a:t>
            </a:r>
            <a:r>
              <a:rPr lang="en-US" sz="1100">
                <a:solidFill>
                  <a:schemeClr val="dk1"/>
                </a:solidFill>
                <a:latin typeface="Assistant"/>
                <a:ea typeface="Assistant"/>
                <a:cs typeface="Assistant"/>
                <a:sym typeface="Assistant"/>
              </a:rPr>
              <a:t> במסגרת פעילותם במרחב, חיסלו הלוחמים מאות מחבלים בהיתקלויות וקרבות תוך הכוונת ירי ארטילרי ותקיפות אוויריות לעבר מחבלים בשטח ולעבר מבנים ממולכדים. במסגרת פעילות הכוחות במחנה הפליטים ג'אבליא, כ-500 חשודים בפעילות טרור נכנעו, חלקם מזוהים עם ארגוני הטרור חמאס והג'יהאד האיסלמי והיו מעורבים בהתקפה על יישובי העוטף ב-7/10.</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Char char="●"/>
            </a:pPr>
            <a:r>
              <a:rPr b="1" lang="en-US" sz="1100">
                <a:solidFill>
                  <a:schemeClr val="dk1"/>
                </a:solidFill>
                <a:latin typeface="Assistant"/>
                <a:ea typeface="Assistant"/>
                <a:cs typeface="Assistant"/>
                <a:sym typeface="Assistant"/>
              </a:rPr>
              <a:t>לוחמי צה"ל מצק"ח 55 פשטו על מפקדות צבאיות במרחב ח'אן יונס</a:t>
            </a:r>
            <a:r>
              <a:rPr lang="en-US" sz="1100">
                <a:solidFill>
                  <a:schemeClr val="dk1"/>
                </a:solidFill>
                <a:latin typeface="Assistant"/>
                <a:ea typeface="Assistant"/>
                <a:cs typeface="Assistant"/>
                <a:sym typeface="Assistant"/>
              </a:rPr>
              <a:t> מהן בוצע ירי ובהן אוחסנו אמצעי לחימה רבים. בין אמצעי הלחימה שאותרו היו נשקים, תחמושת, מטעני נפץ, וכ-20 פצצות מרגמה.</a:t>
            </a:r>
            <a:endParaRPr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כוחות מגדוד האיסוף 414 של חיל הגנת הגבולות פעלו במרחב ח'אן יונס</a:t>
            </a:r>
            <a:r>
              <a:rPr lang="en-US" sz="1100">
                <a:solidFill>
                  <a:schemeClr val="dk1"/>
                </a:solidFill>
                <a:latin typeface="Assistant"/>
                <a:ea typeface="Assistant"/>
                <a:cs typeface="Assistant"/>
                <a:sym typeface="Assistant"/>
              </a:rPr>
              <a:t> במהלך היממה האחרונה. כחלק מהפעילות זוהה מחבל חמוש, נושא RPG היוצא ממבנה צבאי. </a:t>
            </a:r>
            <a:r>
              <a:rPr b="1" lang="en-US" sz="1100">
                <a:solidFill>
                  <a:schemeClr val="dk1"/>
                </a:solidFill>
                <a:latin typeface="Assistant"/>
                <a:ea typeface="Assistant"/>
                <a:cs typeface="Assistant"/>
                <a:sym typeface="Assistant"/>
              </a:rPr>
              <a:t>הכוחות הכווינו כלי טיס של חיל האוויר שתקף וחיסל את המחבל.</a:t>
            </a:r>
            <a:endParaRPr b="1" sz="1100">
              <a:solidFill>
                <a:schemeClr val="dk1"/>
              </a:solidFill>
              <a:latin typeface="Assistant"/>
              <a:ea typeface="Assistant"/>
              <a:cs typeface="Assistant"/>
              <a:sym typeface="Assistant"/>
            </a:endParaRPr>
          </a:p>
          <a:p>
            <a:pPr indent="-298450" lvl="0" marL="457200" marR="0" rtl="1" algn="just">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לוחמים מחטיבת הנח"ל וצק"ח 551</a:t>
            </a:r>
            <a:r>
              <a:rPr lang="en-US" sz="1100">
                <a:solidFill>
                  <a:schemeClr val="dk1"/>
                </a:solidFill>
                <a:latin typeface="Assistant"/>
                <a:ea typeface="Assistant"/>
                <a:cs typeface="Assistant"/>
                <a:sym typeface="Assistant"/>
              </a:rPr>
              <a:t> </a:t>
            </a:r>
            <a:r>
              <a:rPr b="1" lang="en-US" sz="1100">
                <a:solidFill>
                  <a:schemeClr val="dk1"/>
                </a:solidFill>
                <a:latin typeface="Assistant"/>
                <a:ea typeface="Assistant"/>
                <a:cs typeface="Assistant"/>
                <a:sym typeface="Assistant"/>
              </a:rPr>
              <a:t>פשטו ביממה האחרונה על יעדים במרחב ג'באליה.</a:t>
            </a:r>
            <a:r>
              <a:rPr lang="en-US" sz="1100">
                <a:solidFill>
                  <a:schemeClr val="dk1"/>
                </a:solidFill>
                <a:latin typeface="Assistant"/>
                <a:ea typeface="Assistant"/>
                <a:cs typeface="Assistant"/>
                <a:sym typeface="Assistant"/>
              </a:rPr>
              <a:t> כחלק מהפשיטה איתרו הלוחמים משאית עליה התקין ארגון הטרור חמאס רקטות ארוכות טווח. בנוסף, איתרו הלוחמים אמל"ח נוספים. הלוחמים השמידו את המשאית ואת הרקטות. כמו כן, </a:t>
            </a:r>
            <a:r>
              <a:rPr b="1" lang="en-US" sz="1100">
                <a:solidFill>
                  <a:schemeClr val="dk1"/>
                </a:solidFill>
                <a:latin typeface="Assistant"/>
                <a:ea typeface="Assistant"/>
                <a:cs typeface="Assistant"/>
                <a:sym typeface="Assistant"/>
              </a:rPr>
              <a:t>צק"ח 7 פשט על בתי בכירים של ארגון הטרור חמאס</a:t>
            </a:r>
            <a:r>
              <a:rPr lang="en-US" sz="1100">
                <a:solidFill>
                  <a:schemeClr val="dk1"/>
                </a:solidFill>
                <a:latin typeface="Assistant"/>
                <a:ea typeface="Assistant"/>
                <a:cs typeface="Assistant"/>
                <a:sym typeface="Assistant"/>
              </a:rPr>
              <a:t> בלב חאן יונס, </a:t>
            </a:r>
            <a:r>
              <a:rPr b="1" lang="en-US" sz="1100">
                <a:solidFill>
                  <a:schemeClr val="dk1"/>
                </a:solidFill>
                <a:latin typeface="Assistant"/>
                <a:ea typeface="Assistant"/>
                <a:cs typeface="Assistant"/>
                <a:sym typeface="Assistant"/>
              </a:rPr>
              <a:t>שם חשפו תשתית תת-קרקע ובה מערכות מים וחשמל.</a:t>
            </a:r>
            <a:endParaRPr sz="1350">
              <a:solidFill>
                <a:schemeClr val="dk1"/>
              </a:solidFill>
              <a:highlight>
                <a:srgbClr val="F1F6FB"/>
              </a:highlight>
            </a:endParaRPr>
          </a:p>
          <a:p>
            <a:pPr indent="0" lvl="0" marL="0" rtl="1" algn="r">
              <a:lnSpc>
                <a:spcPct val="115000"/>
              </a:lnSpc>
              <a:spcBef>
                <a:spcPts val="0"/>
              </a:spcBef>
              <a:spcAft>
                <a:spcPts val="0"/>
              </a:spcAft>
              <a:buNone/>
            </a:pPr>
            <a:r>
              <a:t/>
            </a:r>
            <a:endParaRPr b="1"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הצפון:</a:t>
            </a:r>
            <a:endParaRPr sz="1350">
              <a:solidFill>
                <a:schemeClr val="dk1"/>
              </a:solidFill>
              <a:highlight>
                <a:srgbClr val="F1F6FB"/>
              </a:highlight>
            </a:endParaRPr>
          </a:p>
          <a:p>
            <a:pPr indent="-298450" lvl="0" marL="457200" rtl="1" algn="just">
              <a:lnSpc>
                <a:spcPct val="115000"/>
              </a:lnSpc>
              <a:spcBef>
                <a:spcPts val="0"/>
              </a:spcBef>
              <a:spcAft>
                <a:spcPts val="0"/>
              </a:spcAft>
              <a:buClr>
                <a:schemeClr val="dk1"/>
              </a:buClr>
              <a:buSzPts val="1100"/>
              <a:buChar char="●"/>
            </a:pPr>
            <a:r>
              <a:rPr b="1" lang="en-US" sz="1100">
                <a:solidFill>
                  <a:schemeClr val="dk1"/>
                </a:solidFill>
                <a:latin typeface="Assistant"/>
                <a:ea typeface="Assistant"/>
                <a:cs typeface="Assistant"/>
                <a:sym typeface="Assistant"/>
              </a:rPr>
              <a:t>כלי טיס של חיל האוויר תקפו שורת מטרות של ארגון הטרור חיזבאללה בשטח לבנון</a:t>
            </a:r>
            <a:r>
              <a:rPr lang="en-US" sz="1100">
                <a:solidFill>
                  <a:schemeClr val="dk1"/>
                </a:solidFill>
                <a:latin typeface="Assistant"/>
                <a:ea typeface="Assistant"/>
                <a:cs typeface="Assistant"/>
                <a:sym typeface="Assistant"/>
              </a:rPr>
              <a:t>. בין המטרות שנתקפו, מספר תשתיות טרור לצד אתרים צבאיים בהם פעלו מחבלי הארגון.</a:t>
            </a:r>
            <a:endParaRPr sz="1100">
              <a:solidFill>
                <a:schemeClr val="dk1"/>
              </a:solidFill>
              <a:highlight>
                <a:srgbClr val="F1F6FB"/>
              </a:highlight>
            </a:endParaRPr>
          </a:p>
          <a:p>
            <a:pPr indent="0" lvl="0" marL="0" rtl="1" algn="r">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rPr b="1" lang="en-US" sz="1300">
                <a:solidFill>
                  <a:schemeClr val="dk1"/>
                </a:solidFill>
                <a:latin typeface="Assistant"/>
                <a:ea typeface="Assistant"/>
                <a:cs typeface="Assistant"/>
                <a:sym typeface="Assistant"/>
              </a:rPr>
              <a:t>בגזרת יהודה ושמרון:</a:t>
            </a:r>
            <a:endParaRPr b="1" sz="13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לוחמי צה"ל, שב"כ ומג"ב </a:t>
            </a:r>
            <a:r>
              <a:rPr b="1" lang="en-US" sz="1100">
                <a:solidFill>
                  <a:schemeClr val="dk1"/>
                </a:solidFill>
                <a:latin typeface="Assistant"/>
                <a:ea typeface="Assistant"/>
                <a:cs typeface="Assistant"/>
                <a:sym typeface="Assistant"/>
              </a:rPr>
              <a:t>עצרו 17 מבוקשים ברחבי יהודה ושומרון</a:t>
            </a:r>
            <a:r>
              <a:rPr lang="en-US" sz="1100">
                <a:solidFill>
                  <a:schemeClr val="dk1"/>
                </a:solidFill>
                <a:latin typeface="Assistant"/>
                <a:ea typeface="Assistant"/>
                <a:cs typeface="Assistant"/>
                <a:sym typeface="Assistant"/>
              </a:rPr>
              <a:t>, 11 מהם משויכים לארגון הטרור חמאס.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הכוחות </a:t>
            </a:r>
            <a:r>
              <a:rPr b="1" lang="en-US" sz="1100">
                <a:solidFill>
                  <a:schemeClr val="dk1"/>
                </a:solidFill>
                <a:latin typeface="Assistant"/>
                <a:ea typeface="Assistant"/>
                <a:cs typeface="Assistant"/>
                <a:sym typeface="Assistant"/>
              </a:rPr>
              <a:t>מיפו בעיר חברון שבחטיבת יהודה את בית אחד המחבלים שביצעו את פיגוע הירי במחסום המנהרות</a:t>
            </a:r>
            <a:r>
              <a:rPr lang="en-US" sz="1100">
                <a:solidFill>
                  <a:schemeClr val="dk1"/>
                </a:solidFill>
                <a:latin typeface="Assistant"/>
                <a:ea typeface="Assistant"/>
                <a:cs typeface="Assistant"/>
                <a:sym typeface="Assistant"/>
              </a:rPr>
              <a:t> ב-16 בנובמבר. </a:t>
            </a:r>
            <a:endParaRPr sz="1100">
              <a:solidFill>
                <a:schemeClr val="dk1"/>
              </a:solidFill>
              <a:latin typeface="Assistant"/>
              <a:ea typeface="Assistant"/>
              <a:cs typeface="Assistant"/>
              <a:sym typeface="Assistant"/>
            </a:endParaRPr>
          </a:p>
          <a:p>
            <a:pPr indent="-298450" lvl="0" marL="457200" rtl="1" algn="just">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במבצע להחרמת רכבים בלתי חוקיים בכפר צוריף שבחטיבת עציון, הלוחמים החרימו כ-40 רכבים.</a:t>
            </a:r>
            <a:endParaRPr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None/>
            </a:pPr>
            <a:r>
              <a:t/>
            </a:r>
            <a:endParaRPr sz="11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