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2,550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3,600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ה-85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30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י"ח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17:00)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השנים עשר למלחמה</a:t>
            </a:r>
            <a:endParaRPr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lang="en-US" sz="1200">
                <a:solidFill>
                  <a:schemeClr val="dk1"/>
                </a:solidFill>
                <a:latin typeface="Assistant"/>
                <a:ea typeface="Assistant"/>
                <a:cs typeface="Assistant"/>
                <a:sym typeface="Assistant"/>
              </a:rPr>
              <a:t> </a:t>
            </a:r>
            <a:r>
              <a:rPr b="1" lang="en-US" sz="1200">
                <a:solidFill>
                  <a:schemeClr val="dk1"/>
                </a:solidFill>
                <a:latin typeface="Assistant"/>
                <a:ea typeface="Assistant"/>
                <a:cs typeface="Assistant"/>
                <a:sym typeface="Assistant"/>
              </a:rPr>
              <a:t>"גם בשבת הזו, עשרות אלפי משרתים מצה"ל מכלל מערכיו, בסדיר, בקבע ובמילואים, אכלו ארוחת שישי יחד, זהו צבא העם. הם אכלו אותה יחד בכל הגבולות ובתוך שטח רצועת עזה. אני מבקש לחבק את משפחותיהם שבבית, ולהביע לכולכן הערכה גדולה על העמידה שלכן בכל הקשיים, ויש הרבה קשיים, בחזית שבעורף".</a:t>
            </a:r>
            <a:endParaRPr b="1" sz="8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תא"ל דניאל הגרי, דובר צה"ל</a:t>
            </a:r>
            <a:endParaRPr b="1" sz="16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ממשיכים לפעול ברצועת עזה. </a:t>
            </a:r>
            <a:r>
              <a:rPr b="1" lang="en-US" sz="1100">
                <a:solidFill>
                  <a:schemeClr val="dk1"/>
                </a:solidFill>
                <a:latin typeface="Assistant"/>
                <a:ea typeface="Assistant"/>
                <a:cs typeface="Assistant"/>
                <a:sym typeface="Assistant"/>
              </a:rPr>
              <a:t>הלוחמים מנהלים קרבות עזים מול מחבלים, חיל האוויר תוקף</a:t>
            </a:r>
            <a:r>
              <a:rPr lang="en-US" sz="1100">
                <a:solidFill>
                  <a:schemeClr val="dk1"/>
                </a:solidFill>
                <a:latin typeface="Assistant"/>
                <a:ea typeface="Assistant"/>
                <a:cs typeface="Assistant"/>
                <a:sym typeface="Assistant"/>
              </a:rPr>
              <a:t> חוליות ותשתיות טרור בהכוונה של הכוחות</a:t>
            </a:r>
            <a:r>
              <a:rPr b="1" lang="en-US" sz="1100">
                <a:solidFill>
                  <a:schemeClr val="dk1"/>
                </a:solidFill>
                <a:latin typeface="Assistant"/>
                <a:ea typeface="Assistant"/>
                <a:cs typeface="Assistant"/>
                <a:sym typeface="Assistant"/>
              </a:rPr>
              <a:t> ולוחמי זרוע הים מסייעים לכוחות המתמרנים ברצועה</a:t>
            </a:r>
            <a:r>
              <a:rPr lang="en-US" sz="1100">
                <a:solidFill>
                  <a:schemeClr val="dk1"/>
                </a:solidFill>
                <a:latin typeface="Assistant"/>
                <a:ea typeface="Assistant"/>
                <a:cs typeface="Assistant"/>
                <a:sym typeface="Assistant"/>
              </a:rPr>
              <a:t> בתקיפות ואש מהים.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כוחות צק"ח המילואים 14,</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איתרו והשמידו את אחת מדירות המסתור של ראש הזרוע המדינית של חמאס ברצועת עזה, </a:t>
            </a:r>
            <a:r>
              <a:rPr lang="en-US" sz="1100">
                <a:solidFill>
                  <a:schemeClr val="dk1"/>
                </a:solidFill>
                <a:latin typeface="Assistant"/>
                <a:ea typeface="Assistant"/>
                <a:cs typeface="Assistant"/>
                <a:sym typeface="Assistant"/>
              </a:rPr>
              <a:t>יחיא סינוואר. הדירה מוקמה סמוך לעיר עזה שבצפון הרצועה, ובתוכה אותרו ממצאים רבים. </a:t>
            </a:r>
            <a:r>
              <a:rPr b="1" lang="en-US" sz="1100">
                <a:solidFill>
                  <a:schemeClr val="dk1"/>
                </a:solidFill>
                <a:latin typeface="Assistant"/>
                <a:ea typeface="Assistant"/>
                <a:cs typeface="Assistant"/>
                <a:sym typeface="Assistant"/>
              </a:rPr>
              <a:t>לוחמי יהל"ם</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גילו כי בקומת המרתף שבדירה ממוקם פיר אסטרטגי. </a:t>
            </a:r>
            <a:r>
              <a:rPr lang="en-US" sz="1100">
                <a:solidFill>
                  <a:schemeClr val="dk1"/>
                </a:solidFill>
                <a:latin typeface="Assistant"/>
                <a:ea typeface="Assistant"/>
                <a:cs typeface="Assistant"/>
                <a:sym typeface="Assistant"/>
              </a:rPr>
              <a:t>הכוחות חקרו את הפיר והגיעו למנהרה משמעותית שככל הנראה משמשת את </a:t>
            </a:r>
            <a:r>
              <a:rPr b="1" lang="en-US" sz="1100">
                <a:solidFill>
                  <a:schemeClr val="dk1"/>
                </a:solidFill>
                <a:latin typeface="Assistant"/>
                <a:ea typeface="Assistant"/>
                <a:cs typeface="Assistant"/>
                <a:sym typeface="Assistant"/>
              </a:rPr>
              <a:t>בכירי הזרוע הצבאית והמדינית של חמאס. </a:t>
            </a:r>
            <a:r>
              <a:rPr lang="en-US" sz="1100">
                <a:solidFill>
                  <a:schemeClr val="dk1"/>
                </a:solidFill>
                <a:latin typeface="Assistant"/>
                <a:ea typeface="Assistant"/>
                <a:cs typeface="Assistant"/>
                <a:sym typeface="Assistant"/>
              </a:rPr>
              <a:t>בנוסף, לוחמי צק״ח 14</a:t>
            </a:r>
            <a:r>
              <a:rPr b="1" lang="en-US" sz="1100">
                <a:solidFill>
                  <a:schemeClr val="dk1"/>
                </a:solidFill>
                <a:latin typeface="Assistant"/>
                <a:ea typeface="Assistant"/>
                <a:cs typeface="Assistant"/>
                <a:sym typeface="Assistant"/>
              </a:rPr>
              <a:t> חיסלו עשרות מחבלים. </a:t>
            </a:r>
            <a:r>
              <a:rPr lang="en-US" sz="1100">
                <a:solidFill>
                  <a:schemeClr val="dk1"/>
                </a:solidFill>
                <a:latin typeface="Assistant"/>
                <a:ea typeface="Assistant"/>
                <a:cs typeface="Assistant"/>
                <a:sym typeface="Assistant"/>
              </a:rPr>
              <a:t>בארבעה זיהויים שונים שביצעו הכוחות, חוסלו מהאוויר בפחות משלוש שעות מעל 15 מחבלים חמושים ובתום קרבות שניהלו הלוחמים, חוסלו מחבלים נוספים במרחב.</a:t>
            </a:r>
            <a:endParaRPr b="1"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 צק"ח 7 </a:t>
            </a:r>
            <a:r>
              <a:rPr lang="en-US" sz="1100">
                <a:solidFill>
                  <a:schemeClr val="dk1"/>
                </a:solidFill>
                <a:latin typeface="Assistant"/>
                <a:ea typeface="Assistant"/>
                <a:cs typeface="Assistant"/>
                <a:sym typeface="Assistant"/>
              </a:rPr>
              <a:t>העמיקו את התמרון בדרום רצועת עזה, </a:t>
            </a:r>
            <a:r>
              <a:rPr b="1" lang="en-US" sz="1100">
                <a:solidFill>
                  <a:schemeClr val="dk1"/>
                </a:solidFill>
                <a:latin typeface="Assistant"/>
                <a:ea typeface="Assistant"/>
                <a:cs typeface="Assistant"/>
                <a:sym typeface="Assistant"/>
              </a:rPr>
              <a:t>ופשטו על מפקדות צבאיות של חמאס בלב העיר ח'אן יונס, ובניהם על חמ"ל המודיעין הצבאי של ארגון הטרור בעיר.</a:t>
            </a:r>
            <a:r>
              <a:rPr lang="en-US" sz="1100">
                <a:solidFill>
                  <a:schemeClr val="dk1"/>
                </a:solidFill>
                <a:latin typeface="Assistant"/>
                <a:ea typeface="Assistant"/>
                <a:cs typeface="Assistant"/>
                <a:sym typeface="Assistant"/>
              </a:rPr>
              <a:t> חמ"ל המודיעין הצבאי אחראי על כלל הפעולות המודיעיניות של ארגון הטרור חמאס במרחב. ביעדים עליהם פשטו הלוחמים, אותרו מסמכים בעלי ערך רב. בנוסף, </a:t>
            </a:r>
            <a:r>
              <a:rPr b="1" lang="en-US" sz="1100">
                <a:solidFill>
                  <a:schemeClr val="dk1"/>
                </a:solidFill>
                <a:latin typeface="Assistant"/>
                <a:ea typeface="Assistant"/>
                <a:cs typeface="Assistant"/>
                <a:sym typeface="Assistant"/>
              </a:rPr>
              <a:t>אותר חמ"ל של ארגון הטרור הג'יהאד הפלסטיני.</a:t>
            </a:r>
            <a:endParaRPr b="1"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לוחמי צק"ח גבעתי פשטו על תשתיות טרור רבות במרחב חאן יונס וחיסלו מחבלים</a:t>
            </a:r>
            <a:r>
              <a:rPr lang="en-US" sz="1100">
                <a:solidFill>
                  <a:schemeClr val="dk1"/>
                </a:solidFill>
                <a:latin typeface="Assistant"/>
                <a:ea typeface="Assistant"/>
                <a:cs typeface="Assistant"/>
                <a:sym typeface="Assistant"/>
              </a:rPr>
              <a:t> שנערכו לפגיעה בכוחות באמצעות ירי צלפים וטנקים. מכלול האש של החטיבה ביצע מספר תקיפות באמצעות כלי טיס אוויריים בהן חוסלו מחבלים חמושים והושמדו מטרות כגון אתר לייצור אמל"ח.</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כשלב מקדים לכניסת הכוחות הקרקעיים, </a:t>
            </a:r>
            <a:r>
              <a:rPr b="1" lang="en-US" sz="1100">
                <a:solidFill>
                  <a:schemeClr val="dk1"/>
                </a:solidFill>
                <a:latin typeface="Assistant"/>
                <a:ea typeface="Assistant"/>
                <a:cs typeface="Assistant"/>
                <a:sym typeface="Assistant"/>
              </a:rPr>
              <a:t>מכלול האש של אוגדה 98 ביצע בשיתוף עם חיל האוויר כ-50 תקיפות אוויריות על מגוון מטרות,</a:t>
            </a:r>
            <a:r>
              <a:rPr lang="en-US" sz="1100">
                <a:solidFill>
                  <a:schemeClr val="dk1"/>
                </a:solidFill>
                <a:latin typeface="Assistant"/>
                <a:ea typeface="Assistant"/>
                <a:cs typeface="Assistant"/>
                <a:sym typeface="Assistant"/>
              </a:rPr>
              <a:t> ביניהן יעדי תת-קרקע ותשתיות טרור, וכן ביצע תקיפות להשמדת אויב כחלק מליווי הכוחות במרחב.</a:t>
            </a:r>
            <a:endParaRPr sz="1100">
              <a:solidFill>
                <a:schemeClr val="dk1"/>
              </a:solidFill>
              <a:highlight>
                <a:srgbClr val="F1F6FB"/>
              </a:highlight>
            </a:endParaRPr>
          </a:p>
          <a:p>
            <a:pPr indent="-298450" lvl="0" marL="45720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בפעילות בשג'אעיה שבצפון רצועת עזה, לוחמים מגדוד האיסוף 414 </a:t>
            </a:r>
            <a:r>
              <a:rPr lang="en-US" sz="1100">
                <a:solidFill>
                  <a:schemeClr val="dk1"/>
                </a:solidFill>
                <a:latin typeface="Assistant"/>
                <a:ea typeface="Assistant"/>
                <a:cs typeface="Assistant"/>
                <a:sym typeface="Assistant"/>
              </a:rPr>
              <a:t>זיהו חוליית מחבלים שפעלה סמוך אליהם ומחבל חמוש ב-RPG. כלי טיס של חיל האוויר תקף וחיסל את החולייה בהכוונת הלוחמים.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בפעילות של </a:t>
            </a:r>
            <a:r>
              <a:rPr b="1" lang="en-US" sz="1100">
                <a:solidFill>
                  <a:schemeClr val="dk1"/>
                </a:solidFill>
                <a:latin typeface="Assistant"/>
                <a:ea typeface="Assistant"/>
                <a:cs typeface="Assistant"/>
                <a:sym typeface="Assistant"/>
              </a:rPr>
              <a:t>צק"ח 551 במרחב בית לאהיא</a:t>
            </a:r>
            <a:r>
              <a:rPr lang="en-US" sz="1100">
                <a:solidFill>
                  <a:schemeClr val="dk1"/>
                </a:solidFill>
                <a:latin typeface="Assistant"/>
                <a:ea typeface="Assistant"/>
                <a:cs typeface="Assistant"/>
                <a:sym typeface="Assistant"/>
              </a:rPr>
              <a:t> שבצפון הרצועה, </a:t>
            </a:r>
            <a:r>
              <a:rPr b="1" lang="en-US" sz="1100">
                <a:solidFill>
                  <a:schemeClr val="dk1"/>
                </a:solidFill>
                <a:latin typeface="Assistant"/>
                <a:ea typeface="Assistant"/>
                <a:cs typeface="Assistant"/>
                <a:sym typeface="Assistant"/>
              </a:rPr>
              <a:t>השמידו לוחמי המילואים שני מבנים צבאיים </a:t>
            </a:r>
            <a:r>
              <a:rPr lang="en-US" sz="1100">
                <a:solidFill>
                  <a:schemeClr val="dk1"/>
                </a:solidFill>
                <a:latin typeface="Assistant"/>
                <a:ea typeface="Assistant"/>
                <a:cs typeface="Assistant"/>
                <a:sym typeface="Assistant"/>
              </a:rPr>
              <a:t>בשימוש ארגון הטרור חמאס. בטרם בוצעה תקיפת המבנים, איתרו הלוחמים במקום אמצעי לחימה רבים ביניהם, מטעני נפץ, נשקים, ציוד צבאי ומכשירי קשר.</a:t>
            </a:r>
            <a:endParaRPr sz="1100">
              <a:solidFill>
                <a:schemeClr val="dk1"/>
              </a:solidFill>
              <a:highlight>
                <a:srgbClr val="F1F6FB"/>
              </a:highlight>
            </a:endParaRPr>
          </a:p>
          <a:p>
            <a:pPr indent="0" lvl="0" marL="457200" rtl="1" algn="just">
              <a:lnSpc>
                <a:spcPct val="115000"/>
              </a:lnSpc>
              <a:spcBef>
                <a:spcPts val="0"/>
              </a:spcBef>
              <a:spcAft>
                <a:spcPts val="0"/>
              </a:spcAft>
              <a:buNone/>
            </a:pPr>
            <a:r>
              <a:t/>
            </a:r>
            <a:endParaRPr sz="1350">
              <a:solidFill>
                <a:srgbClr val="30323F"/>
              </a:solidFill>
              <a:highlight>
                <a:srgbClr val="F1F6FB"/>
              </a:highligh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כוחות צה"ל תקפו תשתית טרור של ארגון הטרור חיזבאללה בלבנון.</a:t>
            </a:r>
            <a:r>
              <a:rPr lang="en-US" sz="1100">
                <a:solidFill>
                  <a:schemeClr val="dk1"/>
                </a:solidFill>
                <a:latin typeface="Assistant"/>
                <a:ea typeface="Assistant"/>
                <a:cs typeface="Assistant"/>
                <a:sym typeface="Assistant"/>
              </a:rPr>
              <a:t> בנוסף, כלי טיס של חיל האוויר תקף עמדת שיגור שהייתה בשימוש חיזבאללה בשטח לבנון.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בהמשך להתרעות בצפון הארץ, </a:t>
            </a:r>
            <a:r>
              <a:rPr b="1" lang="en-US" sz="1100">
                <a:solidFill>
                  <a:schemeClr val="dk1"/>
                </a:solidFill>
                <a:latin typeface="Assistant"/>
                <a:ea typeface="Assistant"/>
                <a:cs typeface="Assistant"/>
                <a:sym typeface="Assistant"/>
              </a:rPr>
              <a:t>זוהו שני שיגורים שחצו משטח סוריה</a:t>
            </a:r>
            <a:r>
              <a:rPr lang="en-US" sz="1100">
                <a:solidFill>
                  <a:schemeClr val="dk1"/>
                </a:solidFill>
                <a:latin typeface="Assistant"/>
                <a:ea typeface="Assistant"/>
                <a:cs typeface="Assistant"/>
                <a:sym typeface="Assistant"/>
              </a:rPr>
              <a:t> ונפלו בשטח פתוח. </a:t>
            </a:r>
            <a:r>
              <a:rPr b="1" lang="en-US" sz="1100">
                <a:solidFill>
                  <a:schemeClr val="dk1"/>
                </a:solidFill>
                <a:latin typeface="Assistant"/>
                <a:ea typeface="Assistant"/>
                <a:cs typeface="Assistant"/>
                <a:sym typeface="Assistant"/>
              </a:rPr>
              <a:t>כוחות צה"ל תוקפים את מקורות הירי.</a:t>
            </a:r>
            <a:endParaRPr b="1" sz="1100">
              <a:solidFill>
                <a:schemeClr val="dk1"/>
              </a:solidFill>
              <a:highlight>
                <a:srgbClr val="F1F6FB"/>
              </a:highlight>
            </a:endParaRPr>
          </a:p>
          <a:p>
            <a:pPr indent="0" lvl="0" marL="0" marR="0" rtl="1"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b="1">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פיגוע דריסה אירע בעמדה צבאית הסמוכה למחנה הפליטים 'אל פוואר' שבחטיבת יהודה. </a:t>
            </a:r>
            <a:r>
              <a:rPr b="1" lang="en-US" sz="1100">
                <a:solidFill>
                  <a:schemeClr val="dk1"/>
                </a:solidFill>
                <a:latin typeface="Assistant"/>
                <a:ea typeface="Assistant"/>
                <a:cs typeface="Assistant"/>
                <a:sym typeface="Assistant"/>
              </a:rPr>
              <a:t>לוחמי צה"ל במילואים ניטרלו את המחבל. כוחות הביטחון פרוסים ומתגברים צירים במרחב.</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350">
              <a:solidFill>
                <a:schemeClr val="dk1"/>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