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9907200" cx="68580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6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64"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4170"/>
            <a:ext cx="6390300" cy="39537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8976"/>
            <a:ext cx="6390300" cy="152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30573"/>
            <a:ext cx="6390300" cy="3782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71687"/>
            <a:ext cx="6390300" cy="2505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2880"/>
            <a:ext cx="6390300" cy="16215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9850"/>
            <a:ext cx="6390300" cy="6580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624300"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70174"/>
            <a:ext cx="2106000" cy="14556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6591"/>
            <a:ext cx="2106000" cy="6123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7061"/>
            <a:ext cx="4776000" cy="78795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241"/>
            <a:ext cx="3429000" cy="990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5291"/>
            <a:ext cx="3033900" cy="2855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9169"/>
            <a:ext cx="3033900" cy="237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684"/>
            <a:ext cx="2877900" cy="71175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8761"/>
            <a:ext cx="4499100" cy="1165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321475" y="2504925"/>
            <a:ext cx="6222300" cy="65889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b="1" lang="en-GB" sz="1200" u="sng">
                <a:solidFill>
                  <a:schemeClr val="dk1"/>
                </a:solidFill>
                <a:latin typeface="Assistant"/>
                <a:ea typeface="Assistant"/>
                <a:cs typeface="Assistant"/>
                <a:sym typeface="Assistant"/>
              </a:rPr>
              <a:t>יום שישי, 27  באוקטובר, י״ב בחשוון התשפ״ד (מעודכן לשעה 18:00):</a:t>
            </a:r>
            <a:endParaRPr sz="12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200">
                <a:solidFill>
                  <a:schemeClr val="dk1"/>
                </a:solidFill>
                <a:latin typeface="Assistant"/>
                <a:ea typeface="Assistant"/>
                <a:cs typeface="Assistant"/>
                <a:sym typeface="Assistant"/>
              </a:rPr>
              <a:t>בגזרת הדרום: </a:t>
            </a:r>
            <a:endParaRPr b="1" sz="1200">
              <a:solidFill>
                <a:schemeClr val="dk1"/>
              </a:solidFill>
              <a:latin typeface="Assistant"/>
              <a:ea typeface="Assistant"/>
              <a:cs typeface="Assistant"/>
              <a:sym typeface="Assistant"/>
            </a:endParaRPr>
          </a:p>
          <a:p>
            <a:pPr indent="-304800" lvl="0" marL="269999" rtl="1" algn="just">
              <a:lnSpc>
                <a:spcPct val="115000"/>
              </a:lnSpc>
              <a:spcBef>
                <a:spcPts val="80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אמש כוחות צה״ל חיסלו את שאדי בארוד, סגן ראש מחלקת המודיעין של החמאס, שתכנן יחד עם ראש הארגון יחיא סינוואר את הפשיטה הרצחנית.</a:t>
            </a:r>
            <a:endParaRPr sz="1200">
              <a:solidFill>
                <a:schemeClr val="dk1"/>
              </a:solidFill>
              <a:latin typeface="Assistant"/>
              <a:ea typeface="Assistant"/>
              <a:cs typeface="Assistant"/>
              <a:sym typeface="Assistant"/>
            </a:endParaRPr>
          </a:p>
          <a:p>
            <a:pPr indent="-304800" lvl="0" marL="269999" rtl="1" algn="just">
              <a:lnSpc>
                <a:spcPct val="115000"/>
              </a:lnSpc>
              <a:spcBef>
                <a:spcPts val="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לוחמי צה״ל פשטו הלילה לתוך מרכז הרצועה ותקפו יעדי טרור של החמאס. במהלך הפעילות יצאו חוליות מחבלים ממנהרות והותקפו מהקרקע והאוויר.</a:t>
            </a:r>
            <a:endParaRPr sz="1200">
              <a:solidFill>
                <a:schemeClr val="dk1"/>
              </a:solidFill>
              <a:latin typeface="Assistant"/>
              <a:ea typeface="Assistant"/>
              <a:cs typeface="Assistant"/>
              <a:sym typeface="Assistant"/>
            </a:endParaRPr>
          </a:p>
          <a:p>
            <a:pPr indent="-304800" lvl="0" marL="269999" rtl="1" algn="just">
              <a:lnSpc>
                <a:spcPct val="115000"/>
              </a:lnSpc>
              <a:spcBef>
                <a:spcPts val="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צה״ל ממשיך בפשיטות קרקעיות בתוך שטח הרצועה כדי להכין את השטח לכניסה קרקעית.</a:t>
            </a:r>
            <a:endParaRPr sz="12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None/>
            </a:pPr>
            <a:r>
              <a:rPr b="1" lang="en-GB" sz="1200">
                <a:solidFill>
                  <a:schemeClr val="dk1"/>
                </a:solidFill>
                <a:latin typeface="Assistant"/>
                <a:ea typeface="Assistant"/>
                <a:cs typeface="Assistant"/>
                <a:sym typeface="Assistant"/>
              </a:rPr>
              <a:t>בגזרת הצפון:</a:t>
            </a:r>
            <a:endParaRPr b="1" sz="1200">
              <a:solidFill>
                <a:schemeClr val="dk1"/>
              </a:solidFill>
              <a:latin typeface="Assistant"/>
              <a:ea typeface="Assistant"/>
              <a:cs typeface="Assistant"/>
              <a:sym typeface="Assistant"/>
            </a:endParaRPr>
          </a:p>
          <a:p>
            <a:pPr indent="-304800" lvl="0" marL="269999" rtl="1" algn="just">
              <a:lnSpc>
                <a:spcPct val="115000"/>
              </a:lnSpc>
              <a:spcBef>
                <a:spcPts val="80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צה״ל תקף מהאוויר חוליית מחבלים שניסתה לשגר טיל נ״ט לעבר מוצב.</a:t>
            </a:r>
            <a:endParaRPr sz="12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None/>
            </a:pPr>
            <a:r>
              <a:rPr b="1" lang="en-GB"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304800" lvl="0" marL="269999" rtl="1" algn="just">
              <a:lnSpc>
                <a:spcPct val="115000"/>
              </a:lnSpc>
              <a:spcBef>
                <a:spcPts val="80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חיילי צה״ל והשב״כ פועלים כל העת בגזרה נגד תשתיות הטרור באזור. אמש נתפסו 36 מבוקשים בהם 17 פעילי חמאס. בנוסף, מפקד פיקוד המרכז אישר צו הריסה לביתו של בכיר בארגון הטרור חמאס צלאח אלעארורי. </a:t>
            </a:r>
            <a:endParaRPr b="1" sz="1200" u="sng">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200" u="sng">
                <a:solidFill>
                  <a:schemeClr val="dk1"/>
                </a:solidFill>
                <a:latin typeface="Assistant"/>
                <a:ea typeface="Assistant"/>
                <a:cs typeface="Assistant"/>
                <a:sym typeface="Assistant"/>
              </a:rPr>
              <a:t>סיכום השבוע השני למלחמה:</a:t>
            </a:r>
            <a:endParaRPr b="1" sz="1200" u="sng">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200">
                <a:solidFill>
                  <a:schemeClr val="dk1"/>
                </a:solidFill>
                <a:latin typeface="Assistant"/>
                <a:ea typeface="Assistant"/>
                <a:cs typeface="Assistant"/>
                <a:sym typeface="Assistant"/>
              </a:rPr>
              <a:t>בגזרת הדרום:</a:t>
            </a:r>
            <a:endParaRPr b="1" sz="1200">
              <a:solidFill>
                <a:schemeClr val="dk1"/>
              </a:solidFill>
              <a:latin typeface="Assistant"/>
              <a:ea typeface="Assistant"/>
              <a:cs typeface="Assistant"/>
              <a:sym typeface="Assistant"/>
            </a:endParaRPr>
          </a:p>
          <a:p>
            <a:pPr indent="-304800" lvl="0" marL="269999" rtl="1" algn="just">
              <a:lnSpc>
                <a:spcPct val="115000"/>
              </a:lnSpc>
              <a:spcBef>
                <a:spcPts val="80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צה"ל תקף בעוצמה </a:t>
            </a:r>
            <a:r>
              <a:rPr b="1" lang="en-GB" sz="1200">
                <a:solidFill>
                  <a:schemeClr val="dk1"/>
                </a:solidFill>
                <a:latin typeface="Assistant"/>
                <a:ea typeface="Assistant"/>
                <a:cs typeface="Assistant"/>
                <a:sym typeface="Assistant"/>
              </a:rPr>
              <a:t>ברצועת עזה,</a:t>
            </a:r>
            <a:r>
              <a:rPr lang="en-GB" sz="1200">
                <a:solidFill>
                  <a:schemeClr val="dk1"/>
                </a:solidFill>
                <a:latin typeface="Assistant"/>
                <a:ea typeface="Assistant"/>
                <a:cs typeface="Assistant"/>
                <a:sym typeface="Assistant"/>
              </a:rPr>
              <a:t> </a:t>
            </a:r>
            <a:r>
              <a:rPr b="1" lang="en-GB" sz="1200">
                <a:solidFill>
                  <a:schemeClr val="dk1"/>
                </a:solidFill>
                <a:latin typeface="Assistant"/>
                <a:ea typeface="Assistant"/>
                <a:cs typeface="Assistant"/>
                <a:sym typeface="Assistant"/>
              </a:rPr>
              <a:t>ופגע בשלטון חמאס</a:t>
            </a:r>
            <a:r>
              <a:rPr lang="en-GB" sz="1200">
                <a:solidFill>
                  <a:schemeClr val="dk1"/>
                </a:solidFill>
                <a:latin typeface="Assistant"/>
                <a:ea typeface="Assistant"/>
                <a:cs typeface="Assistant"/>
                <a:sym typeface="Assistant"/>
              </a:rPr>
              <a:t> ובתשתיות הטרור שבנה. מפקדים בכירים רבים חוסלו. כוחות צה"ל ביצעו </a:t>
            </a:r>
            <a:r>
              <a:rPr b="1" lang="en-GB" sz="1200">
                <a:solidFill>
                  <a:schemeClr val="dk1"/>
                </a:solidFill>
                <a:latin typeface="Assistant"/>
                <a:ea typeface="Assistant"/>
                <a:cs typeface="Assistant"/>
                <a:sym typeface="Assistant"/>
              </a:rPr>
              <a:t>פשיטות מתוחמות וממוקדות לטובת סריקה ואיתור מידע אודות החטופים הנעדרים</a:t>
            </a:r>
            <a:r>
              <a:rPr lang="en-GB" sz="1200">
                <a:solidFill>
                  <a:schemeClr val="dk1"/>
                </a:solidFill>
                <a:latin typeface="Assistant"/>
                <a:ea typeface="Assistant"/>
                <a:cs typeface="Assistant"/>
                <a:sym typeface="Assistant"/>
              </a:rPr>
              <a:t>. </a:t>
            </a:r>
            <a:endParaRPr sz="12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200">
                <a:solidFill>
                  <a:schemeClr val="dk1"/>
                </a:solidFill>
                <a:latin typeface="Assistant"/>
                <a:ea typeface="Assistant"/>
                <a:cs typeface="Assistant"/>
                <a:sym typeface="Assistant"/>
              </a:rPr>
              <a:t>בגזרת הצפון:</a:t>
            </a:r>
            <a:endParaRPr sz="1200">
              <a:solidFill>
                <a:srgbClr val="980000"/>
              </a:solidFill>
              <a:latin typeface="Assistant"/>
              <a:ea typeface="Assistant"/>
              <a:cs typeface="Assistant"/>
              <a:sym typeface="Assistant"/>
            </a:endParaRPr>
          </a:p>
          <a:p>
            <a:pPr indent="-304800" lvl="0" marL="269999" rtl="1" algn="just">
              <a:lnSpc>
                <a:spcPct val="115000"/>
              </a:lnSpc>
              <a:spcBef>
                <a:spcPts val="80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צה"ל סיכל ניסיונות חדירה של חוליות מחבלים, ו</a:t>
            </a:r>
            <a:r>
              <a:rPr b="1" lang="en-GB" sz="1200">
                <a:solidFill>
                  <a:schemeClr val="dk1"/>
                </a:solidFill>
                <a:latin typeface="Assistant"/>
                <a:ea typeface="Assistant"/>
                <a:cs typeface="Assistant"/>
                <a:sym typeface="Assistant"/>
              </a:rPr>
              <a:t>תקף תשתיות טרור ומקורות ירי של חיזבאללה בלבנון. </a:t>
            </a:r>
            <a:endParaRPr b="1" sz="1200">
              <a:solidFill>
                <a:schemeClr val="dk1"/>
              </a:solidFill>
              <a:latin typeface="Assistant"/>
              <a:ea typeface="Assistant"/>
              <a:cs typeface="Assistant"/>
              <a:sym typeface="Assistant"/>
            </a:endParaRPr>
          </a:p>
          <a:p>
            <a:pPr indent="-304800" lvl="0" marL="269999" rtl="1" algn="just">
              <a:lnSpc>
                <a:spcPct val="115000"/>
              </a:lnSpc>
              <a:spcBef>
                <a:spcPts val="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באישור שר הביטחון יואב גלנט, הוחלט על הפעלת תוכנית</a:t>
            </a:r>
            <a:r>
              <a:rPr b="1" lang="en-GB" sz="1200">
                <a:solidFill>
                  <a:schemeClr val="dk1"/>
                </a:solidFill>
                <a:latin typeface="Assistant"/>
                <a:ea typeface="Assistant"/>
                <a:cs typeface="Assistant"/>
                <a:sym typeface="Assistant"/>
              </a:rPr>
              <a:t> לפינוי יישובים בקרבת גבול הצפון</a:t>
            </a:r>
            <a:r>
              <a:rPr lang="en-GB" sz="1200">
                <a:solidFill>
                  <a:schemeClr val="dk1"/>
                </a:solidFill>
                <a:latin typeface="Assistant"/>
                <a:ea typeface="Assistant"/>
                <a:cs typeface="Assistant"/>
                <a:sym typeface="Assistant"/>
              </a:rPr>
              <a:t>.</a:t>
            </a:r>
            <a:endParaRPr sz="12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304800" lvl="0" marL="269999" rtl="1" algn="just">
              <a:lnSpc>
                <a:spcPct val="115000"/>
              </a:lnSpc>
              <a:spcBef>
                <a:spcPts val="800"/>
              </a:spcBef>
              <a:spcAft>
                <a:spcPts val="0"/>
              </a:spcAft>
              <a:buClr>
                <a:schemeClr val="dk1"/>
              </a:buClr>
              <a:buSzPts val="1200"/>
              <a:buFont typeface="Assistant"/>
              <a:buChar char="●"/>
            </a:pPr>
            <a:r>
              <a:rPr lang="en-GB" sz="1200">
                <a:solidFill>
                  <a:schemeClr val="dk1"/>
                </a:solidFill>
                <a:latin typeface="Assistant"/>
                <a:ea typeface="Assistant"/>
                <a:cs typeface="Assistant"/>
                <a:sym typeface="Assistant"/>
              </a:rPr>
              <a:t>כוחות צה"ל ממשיכים במאמץ ההגנה, עד כה נעצרו מתחילת המלחמה 727 מבוקשים ברחבי אוגדת יהודה ושומרון וחטיבת הבקעה והעמקים, למעלה מ-480 משויכים לחמאס.</a:t>
            </a:r>
            <a:endParaRPr sz="1200">
              <a:solidFill>
                <a:schemeClr val="dk1"/>
              </a:solidFill>
              <a:latin typeface="Assistant"/>
              <a:ea typeface="Assistant"/>
              <a:cs typeface="Assistant"/>
              <a:sym typeface="Assistant"/>
            </a:endParaRPr>
          </a:p>
        </p:txBody>
      </p:sp>
      <p:sp>
        <p:nvSpPr>
          <p:cNvPr id="55" name="Google Shape;55;p13"/>
          <p:cNvSpPr txBox="1"/>
          <p:nvPr/>
        </p:nvSpPr>
        <p:spPr>
          <a:xfrm>
            <a:off x="357325" y="1606200"/>
            <a:ext cx="6222300" cy="939000"/>
          </a:xfrm>
          <a:prstGeom prst="rect">
            <a:avLst/>
          </a:prstGeom>
          <a:noFill/>
          <a:ln>
            <a:noFill/>
          </a:ln>
        </p:spPr>
        <p:txBody>
          <a:bodyPr anchorCtr="0" anchor="t" bIns="91425" lIns="91425" spcFirstLastPara="1" rIns="91425" wrap="square" tIns="91425">
            <a:spAutoFit/>
          </a:bodyPr>
          <a:lstStyle/>
          <a:p>
            <a:pPr indent="0" lvl="0" marL="74295" rtl="1" algn="r">
              <a:spcBef>
                <a:spcPts val="0"/>
              </a:spcBef>
              <a:spcAft>
                <a:spcPts val="0"/>
              </a:spcAft>
              <a:buNone/>
            </a:pPr>
            <a:r>
              <a:rPr b="1" lang="en-GB" sz="1300">
                <a:solidFill>
                  <a:srgbClr val="2F313E"/>
                </a:solidFill>
                <a:latin typeface="Assistant"/>
                <a:ea typeface="Assistant"/>
                <a:cs typeface="Assistant"/>
                <a:sym typeface="Assistant"/>
              </a:rPr>
              <a:t>המפקד,</a:t>
            </a:r>
            <a:endParaRPr sz="1300">
              <a:solidFill>
                <a:schemeClr val="dk1"/>
              </a:solidFill>
              <a:latin typeface="Assistant"/>
              <a:ea typeface="Assistant"/>
              <a:cs typeface="Assistant"/>
              <a:sym typeface="Assistant"/>
            </a:endParaRPr>
          </a:p>
          <a:p>
            <a:pPr indent="0" lvl="0" marL="74295" rtl="1" algn="just">
              <a:spcBef>
                <a:spcPts val="0"/>
              </a:spcBef>
              <a:spcAft>
                <a:spcPts val="0"/>
              </a:spcAft>
              <a:buNone/>
            </a:pPr>
            <a:r>
              <a:rPr lang="en-GB" sz="1200">
                <a:solidFill>
                  <a:schemeClr val="dk1"/>
                </a:solidFill>
                <a:latin typeface="Assistant"/>
                <a:ea typeface="Assistant"/>
                <a:cs typeface="Assistant"/>
                <a:sym typeface="Assistant"/>
              </a:rPr>
              <a:t>לפניך רצף האירועים המרכזיים עד כה, השבוע השלישי למלחמה, במטרה לסייע לך לעדכן את פקודיך בהתרחשויות ולהעמיק את תובנת המשימה שלהם. לשיח הפיקודי חשיבות רבה והשפעה עמוקה על חוסנה של המסגרת וחוזקה, על רוח הלחימה, ועל שימור תחושת המסוגלות לאורך זמן.</a:t>
            </a:r>
            <a:endParaRPr sz="12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