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3400" cx="7556500"/>
  <p:notesSz cx="6858000" cy="9144000"/>
  <p:embeddedFontLst>
    <p:embeddedFont>
      <p:font typeface="Assistant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ssistant-regular.fntdata"/><Relationship Id="rId8" Type="http://schemas.openxmlformats.org/officeDocument/2006/relationships/font" Target="fonts/Assistan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5874198" y="9215950"/>
            <a:ext cx="1430345" cy="1178665"/>
            <a:chOff x="-354205" y="202558"/>
            <a:chExt cx="512595" cy="422400"/>
          </a:xfrm>
        </p:grpSpPr>
        <p:sp>
          <p:nvSpPr>
            <p:cNvPr id="85" name="Google Shape;85;p13"/>
            <p:cNvSpPr/>
            <p:nvPr/>
          </p:nvSpPr>
          <p:spPr>
            <a:xfrm>
              <a:off x="-354205" y="202561"/>
              <a:ext cx="509120" cy="357017"/>
            </a:xfrm>
            <a:custGeom>
              <a:rect b="b" l="l" r="r" t="t"/>
              <a:pathLst>
                <a:path extrusionOk="0" h="357017" w="509120">
                  <a:moveTo>
                    <a:pt x="27248" y="0"/>
                  </a:moveTo>
                  <a:lnTo>
                    <a:pt x="481872" y="0"/>
                  </a:lnTo>
                  <a:cubicBezTo>
                    <a:pt x="489098" y="0"/>
                    <a:pt x="496029" y="2871"/>
                    <a:pt x="501139" y="7981"/>
                  </a:cubicBezTo>
                  <a:cubicBezTo>
                    <a:pt x="506249" y="13091"/>
                    <a:pt x="509120" y="20022"/>
                    <a:pt x="509120" y="27248"/>
                  </a:cubicBezTo>
                  <a:lnTo>
                    <a:pt x="509120" y="329769"/>
                  </a:lnTo>
                  <a:cubicBezTo>
                    <a:pt x="509120" y="336996"/>
                    <a:pt x="506249" y="343927"/>
                    <a:pt x="501139" y="349037"/>
                  </a:cubicBezTo>
                  <a:cubicBezTo>
                    <a:pt x="496029" y="354147"/>
                    <a:pt x="489098" y="357017"/>
                    <a:pt x="481872" y="357017"/>
                  </a:cubicBezTo>
                  <a:lnTo>
                    <a:pt x="27248" y="357017"/>
                  </a:lnTo>
                  <a:cubicBezTo>
                    <a:pt x="20022" y="357017"/>
                    <a:pt x="13091" y="354147"/>
                    <a:pt x="7981" y="349037"/>
                  </a:cubicBezTo>
                  <a:cubicBezTo>
                    <a:pt x="2871" y="343927"/>
                    <a:pt x="0" y="336996"/>
                    <a:pt x="0" y="329769"/>
                  </a:cubicBezTo>
                  <a:lnTo>
                    <a:pt x="0" y="27248"/>
                  </a:lnTo>
                  <a:cubicBezTo>
                    <a:pt x="0" y="20022"/>
                    <a:pt x="2871" y="13091"/>
                    <a:pt x="7981" y="7981"/>
                  </a:cubicBezTo>
                  <a:cubicBezTo>
                    <a:pt x="13091" y="2871"/>
                    <a:pt x="20022" y="0"/>
                    <a:pt x="27248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-350711" y="202558"/>
              <a:ext cx="509100" cy="42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b="1" sz="32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2,600</a:t>
              </a:r>
              <a:endParaRPr b="1" sz="3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5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מבוקשים נעצרו באיו״ש</a:t>
              </a:r>
              <a:endParaRPr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873893" y="4952963"/>
            <a:ext cx="1440359" cy="1321056"/>
            <a:chOff x="0" y="0"/>
            <a:chExt cx="516192" cy="473437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 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22,000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99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אסטרטגיות הותקפו בעזה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873900" y="7899875"/>
            <a:ext cx="1440660" cy="1148511"/>
            <a:chOff x="3" y="0"/>
            <a:chExt cx="516300" cy="411600"/>
          </a:xfrm>
        </p:grpSpPr>
        <p:sp>
          <p:nvSpPr>
            <p:cNvPr id="91" name="Google Shape;91;p13"/>
            <p:cNvSpPr/>
            <p:nvPr/>
          </p:nvSpPr>
          <p:spPr>
            <a:xfrm>
              <a:off x="3" y="0"/>
              <a:ext cx="516192" cy="411462"/>
            </a:xfrm>
            <a:custGeom>
              <a:rect b="b" l="l" r="r" t="t"/>
              <a:pathLst>
                <a:path extrusionOk="0" h="35701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30143"/>
                  </a:lnTo>
                  <a:cubicBezTo>
                    <a:pt x="516192" y="344985"/>
                    <a:pt x="504160" y="357017"/>
                    <a:pt x="489317" y="357017"/>
                  </a:cubicBezTo>
                  <a:lnTo>
                    <a:pt x="26875" y="357017"/>
                  </a:lnTo>
                  <a:cubicBezTo>
                    <a:pt x="12032" y="357017"/>
                    <a:pt x="0" y="344985"/>
                    <a:pt x="0" y="330143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" y="0"/>
              <a:ext cx="516300" cy="41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b="1" lang="en-US" sz="32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6,000</a:t>
              </a:r>
              <a:endParaRPr b="1" sz="34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099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אמצעי לחימה אותרו ברצועת עזה</a:t>
              </a:r>
              <a:endParaRPr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874043" y="3621596"/>
            <a:ext cx="1440382" cy="1178997"/>
            <a:chOff x="0" y="0"/>
            <a:chExt cx="516192" cy="422519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516192" cy="422519"/>
            </a:xfrm>
            <a:custGeom>
              <a:rect b="b" l="l" r="r" t="t"/>
              <a:pathLst>
                <a:path extrusionOk="0" h="422519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395644"/>
                  </a:lnTo>
                  <a:cubicBezTo>
                    <a:pt x="516192" y="410486"/>
                    <a:pt x="504160" y="422519"/>
                    <a:pt x="489317" y="422519"/>
                  </a:cubicBezTo>
                  <a:lnTo>
                    <a:pt x="26875" y="422519"/>
                  </a:lnTo>
                  <a:cubicBezTo>
                    <a:pt x="12032" y="422519"/>
                    <a:pt x="0" y="410486"/>
                    <a:pt x="0" y="395644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47625"/>
              <a:ext cx="516192" cy="374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הישגי צה</a:t>
              </a:r>
              <a:r>
                <a:rPr b="1" lang="en-US" sz="2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״</a:t>
              </a:r>
              <a:r>
                <a:rPr b="1" i="0" lang="en-US" sz="2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ל במספרים:</a:t>
              </a:r>
              <a:endParaRPr b="1" sz="12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873893" y="6426420"/>
            <a:ext cx="1440359" cy="1321056"/>
            <a:chOff x="0" y="0"/>
            <a:chExt cx="516192" cy="473437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516192" cy="473437"/>
            </a:xfrm>
            <a:custGeom>
              <a:rect b="b" l="l" r="r" t="t"/>
              <a:pathLst>
                <a:path extrusionOk="0" h="473437" w="516192">
                  <a:moveTo>
                    <a:pt x="26875" y="0"/>
                  </a:moveTo>
                  <a:lnTo>
                    <a:pt x="489317" y="0"/>
                  </a:lnTo>
                  <a:cubicBezTo>
                    <a:pt x="496445" y="0"/>
                    <a:pt x="503281" y="2831"/>
                    <a:pt x="508321" y="7871"/>
                  </a:cubicBezTo>
                  <a:cubicBezTo>
                    <a:pt x="513361" y="12912"/>
                    <a:pt x="516192" y="19747"/>
                    <a:pt x="516192" y="26875"/>
                  </a:cubicBezTo>
                  <a:lnTo>
                    <a:pt x="516192" y="446562"/>
                  </a:lnTo>
                  <a:cubicBezTo>
                    <a:pt x="516192" y="461404"/>
                    <a:pt x="504160" y="473437"/>
                    <a:pt x="489317" y="473437"/>
                  </a:cubicBezTo>
                  <a:lnTo>
                    <a:pt x="26875" y="473437"/>
                  </a:lnTo>
                  <a:cubicBezTo>
                    <a:pt x="12032" y="473437"/>
                    <a:pt x="0" y="461404"/>
                    <a:pt x="0" y="446562"/>
                  </a:cubicBezTo>
                  <a:lnTo>
                    <a:pt x="0" y="26875"/>
                  </a:lnTo>
                  <a:cubicBezTo>
                    <a:pt x="0" y="12032"/>
                    <a:pt x="12032" y="0"/>
                    <a:pt x="26875" y="0"/>
                  </a:cubicBezTo>
                  <a:close/>
                </a:path>
              </a:pathLst>
            </a:custGeom>
            <a:solidFill>
              <a:srgbClr val="066B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28575"/>
              <a:ext cx="516192" cy="444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מעל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5,000</a:t>
              </a:r>
              <a:endParaRPr b="1" sz="1300"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3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מטרות הותקפו בעזה בפעילות </a:t>
              </a:r>
              <a:r>
                <a:rPr lang="en-US" sz="1300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משולבת</a:t>
              </a:r>
              <a:endParaRPr sz="1300"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5764350" y="993925"/>
            <a:ext cx="1659600" cy="13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1" algn="ctr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66B57"/>
                </a:solidFill>
                <a:latin typeface="Assistant"/>
                <a:ea typeface="Assistant"/>
                <a:cs typeface="Assistant"/>
                <a:sym typeface="Assistant"/>
              </a:rPr>
              <a:t>היום ה-96 ללחימה</a:t>
            </a:r>
            <a:endParaRPr b="1" sz="1000"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5748648" y="2479350"/>
            <a:ext cx="1671715" cy="866408"/>
            <a:chOff x="0" y="-4"/>
            <a:chExt cx="599105" cy="310501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599105" cy="310497"/>
            </a:xfrm>
            <a:custGeom>
              <a:rect b="b" l="l" r="r" t="t"/>
              <a:pathLst>
                <a:path extrusionOk="0" h="310497" w="599105">
                  <a:moveTo>
                    <a:pt x="23156" y="0"/>
                  </a:moveTo>
                  <a:lnTo>
                    <a:pt x="575949" y="0"/>
                  </a:lnTo>
                  <a:cubicBezTo>
                    <a:pt x="582090" y="0"/>
                    <a:pt x="587980" y="2440"/>
                    <a:pt x="592323" y="6782"/>
                  </a:cubicBezTo>
                  <a:cubicBezTo>
                    <a:pt x="596665" y="11125"/>
                    <a:pt x="599105" y="17014"/>
                    <a:pt x="599105" y="23156"/>
                  </a:cubicBezTo>
                  <a:lnTo>
                    <a:pt x="599105" y="287341"/>
                  </a:lnTo>
                  <a:cubicBezTo>
                    <a:pt x="599105" y="293483"/>
                    <a:pt x="596665" y="299372"/>
                    <a:pt x="592323" y="303715"/>
                  </a:cubicBezTo>
                  <a:cubicBezTo>
                    <a:pt x="587980" y="308057"/>
                    <a:pt x="582090" y="310497"/>
                    <a:pt x="575949" y="310497"/>
                  </a:cubicBezTo>
                  <a:lnTo>
                    <a:pt x="23156" y="310497"/>
                  </a:lnTo>
                  <a:cubicBezTo>
                    <a:pt x="10367" y="310497"/>
                    <a:pt x="0" y="300130"/>
                    <a:pt x="0" y="287341"/>
                  </a:cubicBezTo>
                  <a:lnTo>
                    <a:pt x="0" y="23156"/>
                  </a:lnTo>
                  <a:cubicBezTo>
                    <a:pt x="0" y="17014"/>
                    <a:pt x="2440" y="11125"/>
                    <a:pt x="6782" y="6782"/>
                  </a:cubicBezTo>
                  <a:cubicBezTo>
                    <a:pt x="11125" y="2440"/>
                    <a:pt x="17014" y="0"/>
                    <a:pt x="23156" y="0"/>
                  </a:cubicBezTo>
                  <a:close/>
                </a:path>
              </a:pathLst>
            </a:custGeom>
            <a:solidFill>
              <a:srgbClr val="7BA3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1" y="-4"/>
              <a:ext cx="599100" cy="3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lang="en-US" sz="16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10 בינואר 2024</a:t>
              </a:r>
              <a:endParaRPr b="1" sz="10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כ"ט בטבת התשפ״ד</a:t>
              </a:r>
              <a:endParaRPr b="1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rtl="1" algn="ctr">
                <a:lnSpc>
                  <a:spcPct val="91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1" lang="en-US" sz="1000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(מעודכן לשעה 16:30)</a:t>
              </a:r>
              <a:endParaRPr b="1" sz="16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134625" y="905275"/>
            <a:ext cx="5403600" cy="9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השבוע הארבע עשר למלחמה</a:t>
            </a:r>
            <a:endParaRPr b="1" i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הדרום:</a:t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אמש, לוחמי צק"ח הצנחנים נלחמו בלב חאן יונס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חיסלו מחבלים בקרבות פנים אל פנים ואיתרו אמל"ח רבים הכוללים נשקים, רימונים ותחמושת.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בפעילות נוספת בחאן יונס,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לוחמי צק"ח 4 זיהו מחבל אשר הטמין מטען נפץ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במרחב, סמוך לציר התנועה של הכוח.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מכלול האש החטיבתי הכווין כלי טיס של חיל האוויר שתקף וחיסל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את המחבל.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במסגרת פעילות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אוגדה 98 במרחב חאן יונס,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מכלול האש של עוצבת הקומנדו הכווין כלי טיס של חיל האוויר שתקפו וחיסלו מעל 10 מחבלים בסגירת מעגל מהירה עם הלוחמים בשטח.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הלחימה במרחב ביממה האחרונה, חוסלו עשרות רבות של מחבלים על ידי צוותי הקרב החטיבתיים.</a:t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כוחות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הביטחון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ממשיכים לפעול בשטח רצועת עזה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בסיוע ובתיאום עם חיל האוויר ולוחמי זרוע הים. במהלך היממה האחרונה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הותקפו מעל 150 מטרות טרור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בשטח הרצועה.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במרכז רצועת עזה,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פעלו צק"ח גולני והכווינו כלי טיס של חיל האוויר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לתקיפת מחבלים רבים. במהלך פשיטה על מבנים צבאיים במרחב,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אותרו אמל"ח רבים.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בנוסף, הלוחמים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השמידו מכונה לייצור רקטות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שאותרה במרחב.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לוחמי צק"ח 55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מבצעים בימים האחרונים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התקפות להשמדת מערכי אויב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של גדודי חטיבת חאן יונס של ארגון הטרור חמאס.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הצפון:</a:t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צה"ל חיסל את מפקד אזור דרום לבנון ביחידה האווירית של חיזבאללה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אשר הוביל עשרות פעולות באמצעות כטב״מי נפץ ואיסוף כנגד ישראל וכוחות צה״ל, ואף את התקיפה של מפקדת פיקוד הצפון מוקדם יותר אתמול. טרם חיסולו,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חוסלה גם חוליית שיגור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מהיחידה האווירית בחיזבאללה שהייתה בדרכה לשגר כטב״מי נפץ לעבר יעדים בישראל.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כלי טיס של חיל האוויר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תקפו מספר תשתיות צבאיות של חיזבאללה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בדרום לבנון. בנוסף, כלי ארטילריה של צה"ל ירו לעבר מרחבים שונים בדרום לבנון.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היום זוהו מספר שיגורים משטח לבנון לשטח ישראל. כמו כן, בהמשך להתרעות על חדירת כלי טיס עוין בצפון הארץ, זוהו מספר מטרות אוויריות עוינות שחצו לשטח ישראל משטח לבנון,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אחת מהן יורטה בהצלחה על ידי לוחמי ההגנה האווירית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וכלל האירועים הסתיימו.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בגזרת יהודה ושומרון:</a:t>
            </a:r>
            <a:endParaRPr sz="1350">
              <a:solidFill>
                <a:srgbClr val="30323F"/>
              </a:solidFill>
              <a:highlight>
                <a:srgbClr val="F1F6FB"/>
              </a:highlight>
            </a:endParaRPr>
          </a:p>
          <a:p>
            <a:pPr indent="-29845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במהלך הלילה פעלו הכוחות במבצע לסיכול טרור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במחנה הפליטים ג'נין שבחטיבת מנשה. במהלך המבצע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כלי הנדסה חשפו מעל 80 מטענים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מוכנים לשימוש שהוטמנו מתחת לכבישים במטרה לפגוע בכוחותינו. במבצע נוסף בחטיבת שומרון,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לוחמי המילואים תיחקרו חשודים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עצרו שני מבוקשים ולאחר סריקות 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הוחרמו 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אמל"ח. </a:t>
            </a:r>
            <a:endParaRPr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98450" lvl="0" marL="45720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"/>
              <a:buChar char="●"/>
            </a:pP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בחטיבת בנימין, </a:t>
            </a:r>
            <a:r>
              <a:rPr b="1"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הלוחמים מיפו את בית אחד המחבלים</a:t>
            </a:r>
            <a:r>
              <a:rPr lang="en-US" sz="11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אשר ביצעו את פיגוע הירי בסמוך לצומת המשטרה הבריטית בתחילת השבוע.</a:t>
            </a:r>
            <a:endParaRPr sz="1350">
              <a:solidFill>
                <a:srgbClr val="30323F"/>
              </a:solidFill>
              <a:highlight>
                <a:srgbClr val="F1F6FB"/>
              </a:highlight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rtl="1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4572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