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21475" y="2504925"/>
            <a:ext cx="6222300" cy="69972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ראשון, 29  באוקטובר, י״ד בחשוון התשפ״ד (מעודכן לשעה 17:30):</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מדברי הרמטכ"ל הרצי הלוי: </a:t>
            </a:r>
            <a:r>
              <a:rPr lang="en-GB" sz="1000">
                <a:solidFill>
                  <a:schemeClr val="dk1"/>
                </a:solidFill>
                <a:latin typeface="Assistant"/>
                <a:ea typeface="Assistant"/>
                <a:cs typeface="Assistant"/>
                <a:sym typeface="Assistant"/>
              </a:rPr>
              <a:t>"הצבנו לעצמנו מטרות ברורות והדרך תהיה ארוכה, נשלב עוצמה ומחשבה. נזכור להילחם בנחישות, וננצח… פגשתי אותם (את הכוחות) בימים האחרונים, כולם חדורי שליחות ואמונה בצדקת דרכנו, הדרך של מדינת ישראל".</a:t>
            </a:r>
            <a:endParaRPr sz="10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בגזרת הדרום: </a:t>
            </a:r>
            <a:endParaRPr sz="1100">
              <a:solidFill>
                <a:schemeClr val="dk1"/>
              </a:solidFill>
              <a:latin typeface="Assistant"/>
              <a:ea typeface="Assistant"/>
              <a:cs typeface="Assistant"/>
              <a:sym typeface="Assistant"/>
            </a:endParaRPr>
          </a:p>
          <a:p>
            <a:pPr indent="-292100" lvl="0" marL="269999" rtl="1" algn="r">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מטוסי קרב של צה"ל תקפו ביממה האחרונה מעל ל-450 מטרות של חמאס ברחבי רצועת עזה. בין המטרות שהותקפו היו מפקדות צבאיות, עמדות תצפית, עמדות ירי נ"ט של ארגון הטרור ועוד.</a:t>
            </a:r>
            <a:endParaRPr sz="1000">
              <a:solidFill>
                <a:schemeClr val="dk1"/>
              </a:solidFill>
              <a:latin typeface="Assistant"/>
              <a:ea typeface="Assistant"/>
              <a:cs typeface="Assistant"/>
              <a:sym typeface="Assistant"/>
            </a:endParaRPr>
          </a:p>
          <a:p>
            <a:pPr indent="-292100" lvl="0" marL="269999"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חיסלו מחבלים שזוהו סמוך לזיקים.</a:t>
            </a:r>
            <a:endParaRPr sz="1000">
              <a:solidFill>
                <a:schemeClr val="dk1"/>
              </a:solidFill>
              <a:latin typeface="Assistant"/>
              <a:ea typeface="Assistant"/>
              <a:cs typeface="Assistant"/>
              <a:sym typeface="Assistant"/>
            </a:endParaRPr>
          </a:p>
          <a:p>
            <a:pPr indent="-292100" lvl="0" marL="269999"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דובר צה"ל מסר: "במהלך הלילה </a:t>
            </a:r>
            <a:r>
              <a:rPr b="1" lang="en-GB" sz="1000">
                <a:solidFill>
                  <a:schemeClr val="dk1"/>
                </a:solidFill>
                <a:latin typeface="Assistant"/>
                <a:ea typeface="Assistant"/>
                <a:cs typeface="Assistant"/>
                <a:sym typeface="Assistant"/>
              </a:rPr>
              <a:t>הרחבנו את כניסת כוחות צה"ל לרצועה </a:t>
            </a:r>
            <a:r>
              <a:rPr lang="en-GB" sz="1000">
                <a:solidFill>
                  <a:schemeClr val="dk1"/>
                </a:solidFill>
                <a:latin typeface="Assistant"/>
                <a:ea typeface="Assistant"/>
                <a:cs typeface="Assistant"/>
                <a:sym typeface="Assistant"/>
              </a:rPr>
              <a:t>והם יצטרפו לכוחות שכבר נלחמים. הפעילות מהקרקע מורכבת וכוללת סיכונים, גם לכוחותינו. נעשה כל שביכולתינו מהאוויר, מהים ומהיבשה על מנת להבטיח את ביטחון כוחותינו ולהשיג את מטרות המלחמה".</a:t>
            </a:r>
            <a:endParaRPr sz="1000">
              <a:solidFill>
                <a:schemeClr val="dk1"/>
              </a:solidFill>
              <a:latin typeface="Assistant"/>
              <a:ea typeface="Assistant"/>
              <a:cs typeface="Assistant"/>
              <a:sym typeface="Assistant"/>
            </a:endParaRPr>
          </a:p>
          <a:p>
            <a:pPr indent="0" lvl="0" marL="0" rtl="1" algn="r">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292100" lvl="0" marL="269999" rtl="1" algn="r">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תקפו חוליית מחבלים שניסתה לשגר טילי נ"ט משטח לבנון לעבר שטח ישראל במרחב אביבים.</a:t>
            </a:r>
            <a:endParaRPr sz="1000">
              <a:solidFill>
                <a:schemeClr val="dk1"/>
              </a:solidFill>
              <a:latin typeface="Assistant"/>
              <a:ea typeface="Assistant"/>
              <a:cs typeface="Assistant"/>
              <a:sym typeface="Assistant"/>
            </a:endParaRPr>
          </a:p>
          <a:p>
            <a:pPr indent="0" lvl="0" marL="0" rtl="1" algn="r">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2100" lvl="0" marL="269999" rtl="1" algn="r">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הביטחון הרסו הלילה את בית המחבל שביצע את פיגוע הירי בצומת חמרה שבבקעת הירדן, בו נרצחו לאה (לוסי), מאיה ורינה די ז"ל באפריל 2023.</a:t>
            </a:r>
            <a:endParaRPr sz="1000">
              <a:solidFill>
                <a:schemeClr val="dk1"/>
              </a:solidFill>
              <a:latin typeface="Assistant"/>
              <a:ea typeface="Assistant"/>
              <a:cs typeface="Assistant"/>
              <a:sym typeface="Assistant"/>
            </a:endParaRPr>
          </a:p>
          <a:p>
            <a:pPr indent="-292100" lvl="0" marL="269999"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נעצרו הלילה 23 מבוקשים והוחרמו אמצעי לחימה רבים ברחבי יהודה ושומרון וחטיבת הבקעה והעמקים.</a:t>
            </a:r>
            <a:endParaRPr b="1" sz="10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u="sng">
                <a:solidFill>
                  <a:schemeClr val="dk1"/>
                </a:solidFill>
                <a:latin typeface="Assistant"/>
                <a:ea typeface="Assistant"/>
                <a:cs typeface="Assistant"/>
                <a:sym typeface="Assistant"/>
              </a:rPr>
              <a:t>סיכום המלחמה עד כה:</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92100" lvl="0" marL="269999" rtl="1" algn="just">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a:t>
            </a:r>
            <a:r>
              <a:rPr b="1" lang="en-GB" sz="1000">
                <a:solidFill>
                  <a:schemeClr val="dk1"/>
                </a:solidFill>
                <a:latin typeface="Assistant"/>
                <a:ea typeface="Assistant"/>
                <a:cs typeface="Assistant"/>
                <a:sym typeface="Assistant"/>
              </a:rPr>
              <a:t>נכנסו לשטח צפון רצועת עזה</a:t>
            </a:r>
            <a:r>
              <a:rPr lang="en-GB" sz="1000">
                <a:solidFill>
                  <a:schemeClr val="dk1"/>
                </a:solidFill>
                <a:latin typeface="Assistant"/>
                <a:ea typeface="Assistant"/>
                <a:cs typeface="Assistant"/>
                <a:sym typeface="Assistant"/>
              </a:rPr>
              <a:t> והרחיבו את הפעילות הקרקעית. בפעילות זו לוקחים חלק כוחות חי"ר, שריון, הנדסה ותותחנים. </a:t>
            </a:r>
            <a:r>
              <a:rPr b="1" lang="en-GB" sz="1000">
                <a:solidFill>
                  <a:schemeClr val="dk1"/>
                </a:solidFill>
                <a:latin typeface="Assistant"/>
                <a:ea typeface="Assistant"/>
                <a:cs typeface="Assistant"/>
                <a:sym typeface="Assistant"/>
              </a:rPr>
              <a:t>הרחבת הפעולה</a:t>
            </a:r>
            <a:r>
              <a:rPr lang="en-GB" sz="1000">
                <a:solidFill>
                  <a:schemeClr val="dk1"/>
                </a:solidFill>
                <a:latin typeface="Assistant"/>
                <a:ea typeface="Assistant"/>
                <a:cs typeface="Assistant"/>
                <a:sym typeface="Assistant"/>
              </a:rPr>
              <a:t> משרתת את כלל מטרות המלחמה. צה"ל מקיים הערכת מצב מתמשכת, מתקדם על פי שלבי המלחמה, ממשיך בתקיפות מאסיביות מהאוויר ומהים ובחיסול מחבלים.</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תוקף בעוצמה </a:t>
            </a:r>
            <a:r>
              <a:rPr b="1" lang="en-GB" sz="1000">
                <a:solidFill>
                  <a:schemeClr val="dk1"/>
                </a:solidFill>
                <a:latin typeface="Assistant"/>
                <a:ea typeface="Assistant"/>
                <a:cs typeface="Assistant"/>
                <a:sym typeface="Assistant"/>
              </a:rPr>
              <a:t>ברצועת עזה,</a:t>
            </a:r>
            <a:r>
              <a:rPr lang="en-GB" sz="1000">
                <a:solidFill>
                  <a:schemeClr val="dk1"/>
                </a:solidFill>
                <a:latin typeface="Assistant"/>
                <a:ea typeface="Assistant"/>
                <a:cs typeface="Assistant"/>
                <a:sym typeface="Assistant"/>
              </a:rPr>
              <a:t> </a:t>
            </a:r>
            <a:r>
              <a:rPr b="1" lang="en-GB" sz="1000">
                <a:solidFill>
                  <a:schemeClr val="dk1"/>
                </a:solidFill>
                <a:latin typeface="Assistant"/>
                <a:ea typeface="Assistant"/>
                <a:cs typeface="Assistant"/>
                <a:sym typeface="Assistant"/>
              </a:rPr>
              <a:t>פוגע בשלטון חמאס</a:t>
            </a:r>
            <a:r>
              <a:rPr lang="en-GB" sz="1000">
                <a:solidFill>
                  <a:schemeClr val="dk1"/>
                </a:solidFill>
                <a:latin typeface="Assistant"/>
                <a:ea typeface="Assistant"/>
                <a:cs typeface="Assistant"/>
                <a:sym typeface="Assistant"/>
              </a:rPr>
              <a:t> ובתשתיות הטרור שבנה, מחבלים בכירים רבים חוסלו, וכוחות צה"ל ביצעו </a:t>
            </a:r>
            <a:r>
              <a:rPr b="1" lang="en-GB" sz="1000">
                <a:solidFill>
                  <a:schemeClr val="dk1"/>
                </a:solidFill>
                <a:latin typeface="Assistant"/>
                <a:ea typeface="Assistant"/>
                <a:cs typeface="Assistant"/>
                <a:sym typeface="Assistant"/>
              </a:rPr>
              <a:t>פשיטות ממוקדות לטובת סריקה ואיתור מידע אודות החטופים הנעדרים</a:t>
            </a:r>
            <a:r>
              <a:rPr lang="en-GB"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קורא לתושבי העיר עזה </a:t>
            </a:r>
            <a:r>
              <a:rPr b="1" lang="en-GB" sz="1000">
                <a:solidFill>
                  <a:schemeClr val="dk1"/>
                </a:solidFill>
                <a:latin typeface="Assistant"/>
                <a:ea typeface="Assistant"/>
                <a:cs typeface="Assistant"/>
                <a:sym typeface="Assistant"/>
              </a:rPr>
              <a:t>לנוע לדרום הרצועה</a:t>
            </a:r>
            <a:r>
              <a:rPr lang="en-GB" sz="1000">
                <a:solidFill>
                  <a:schemeClr val="dk1"/>
                </a:solidFill>
                <a:latin typeface="Assistant"/>
                <a:ea typeface="Assistant"/>
                <a:cs typeface="Assistant"/>
                <a:sym typeface="Assistant"/>
              </a:rPr>
              <a:t> וזאת על מנת למנוע פגיעה אפשרית בהם.</a:t>
            </a:r>
            <a:endParaRPr sz="10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269999" rtl="1" algn="just">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מסכל ניסיונות חדירה של חוליות מחבלים, ו</a:t>
            </a:r>
            <a:r>
              <a:rPr b="1" lang="en-GB" sz="1000">
                <a:solidFill>
                  <a:schemeClr val="dk1"/>
                </a:solidFill>
                <a:latin typeface="Assistant"/>
                <a:ea typeface="Assistant"/>
                <a:cs typeface="Assistant"/>
                <a:sym typeface="Assistant"/>
              </a:rPr>
              <a:t>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באישור שר הביטחון יואב גלנט, הוחלט על הפעלת תוכנית</a:t>
            </a:r>
            <a:r>
              <a:rPr b="1" lang="en-GB" sz="1000">
                <a:solidFill>
                  <a:schemeClr val="dk1"/>
                </a:solidFill>
                <a:latin typeface="Assistant"/>
                <a:ea typeface="Assistant"/>
                <a:cs typeface="Assistant"/>
                <a:sym typeface="Assistant"/>
              </a:rPr>
              <a:t> לפינוי יישובים בקרבת גבול הצפון</a:t>
            </a:r>
            <a:r>
              <a:rPr lang="en-GB" sz="1000">
                <a:solidFill>
                  <a:schemeClr val="dk1"/>
                </a:solidFill>
                <a:latin typeface="Assistant"/>
                <a:ea typeface="Assistant"/>
                <a:cs typeface="Assistant"/>
                <a:sym typeface="Assistant"/>
              </a:rPr>
              <a:t>.</a:t>
            </a:r>
            <a:endParaRPr sz="10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269999" rtl="1" algn="just">
              <a:lnSpc>
                <a:spcPct val="115000"/>
              </a:lnSpc>
              <a:spcBef>
                <a:spcPts val="80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במאמץ ההגנה, עד כה נעצרו מעל לאלף מבוקשים ברחבי אוגדת יהודה ושומרון וחטיבת הבקעה והעמקים, רבים מהם </a:t>
            </a:r>
            <a:r>
              <a:rPr b="1" lang="en-GB" sz="1000">
                <a:solidFill>
                  <a:schemeClr val="dk1"/>
                </a:solidFill>
                <a:latin typeface="Assistant"/>
                <a:ea typeface="Assistant"/>
                <a:cs typeface="Assistant"/>
                <a:sym typeface="Assistant"/>
              </a:rPr>
              <a:t>משוייכים לחמאס.</a:t>
            </a:r>
            <a:endParaRPr b="1" sz="1000">
              <a:solidFill>
                <a:schemeClr val="dk1"/>
              </a:solidFill>
              <a:latin typeface="Assistant"/>
              <a:ea typeface="Assistant"/>
              <a:cs typeface="Assistant"/>
              <a:sym typeface="Assistant"/>
            </a:endParaRPr>
          </a:p>
        </p:txBody>
      </p:sp>
      <p:sp>
        <p:nvSpPr>
          <p:cNvPr id="55" name="Google Shape;55;p13"/>
          <p:cNvSpPr txBox="1"/>
          <p:nvPr/>
        </p:nvSpPr>
        <p:spPr>
          <a:xfrm>
            <a:off x="357325" y="1606200"/>
            <a:ext cx="6222300" cy="9435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lnSpc>
                <a:spcPct val="115000"/>
              </a:lnSpc>
              <a:spcBef>
                <a:spcPts val="0"/>
              </a:spcBef>
              <a:spcAft>
                <a:spcPts val="0"/>
              </a:spcAft>
              <a:buNone/>
            </a:pPr>
            <a:r>
              <a:rPr lang="en-GB" sz="1100">
                <a:solidFill>
                  <a:schemeClr val="dk1"/>
                </a:solidFill>
                <a:latin typeface="Assistant"/>
                <a:ea typeface="Assistant"/>
                <a:cs typeface="Assistant"/>
                <a:sym typeface="Assistant"/>
              </a:rPr>
              <a:t>לפניך רצף האירועים המרכזיים עד כה, בתחילתו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100">
              <a:solidFill>
                <a:schemeClr val="dk1"/>
              </a:solidFill>
              <a:latin typeface="Assistant"/>
              <a:ea typeface="Assistant"/>
              <a:cs typeface="Assistant"/>
              <a:sym typeface="Assistant"/>
            </a:endParaRPr>
          </a:p>
        </p:txBody>
      </p:sp>
      <p:sp>
        <p:nvSpPr>
          <p:cNvPr id="56" name="Google Shape;56;p13"/>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t/>
            </a:r>
            <a:endParaRPr sz="1500">
              <a:solidFill>
                <a:schemeClr val="lt1"/>
              </a:solidFill>
              <a:highlight>
                <a:srgbClr val="84A59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