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Lst>
  <p:sldSz cy="10693400" cx="7556500"/>
  <p:notesSz cx="6858000" cy="9144000"/>
  <p:embeddedFontLst>
    <p:embeddedFont>
      <p:font typeface="Assistant"/>
      <p:regular r:id="rId7"/>
      <p:bold r:id="rId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font" Target="fonts/Assistant-regular.fntdata"/><Relationship Id="rId8" Type="http://schemas.openxmlformats.org/officeDocument/2006/relationships/font" Target="fonts/Assistant-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1" algn="r">
              <a:spcBef>
                <a:spcPts val="0"/>
              </a:spcBef>
              <a:spcAft>
                <a:spcPts val="0"/>
              </a:spcAft>
              <a:buNone/>
            </a:pPr>
            <a:r>
              <a:t/>
            </a:r>
            <a:endParaRPr/>
          </a:p>
          <a:p>
            <a:pPr indent="0" lvl="0" marL="0" rtl="1" algn="r">
              <a:spcBef>
                <a:spcPts val="0"/>
              </a:spcBef>
              <a:spcAft>
                <a:spcPts val="0"/>
              </a:spcAft>
              <a:buNone/>
            </a:pPr>
            <a:r>
              <a:t/>
            </a:r>
            <a:endParaRPr/>
          </a:p>
          <a:p>
            <a:pPr indent="0" lvl="0" marL="0" rtl="1" algn="r">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1792288" y="612775"/>
            <a:ext cx="5486400" cy="4114800"/>
          </a:xfrm>
          <a:prstGeom prst="rect">
            <a:avLst/>
          </a:prstGeom>
          <a:noFill/>
          <a:ln>
            <a:noFill/>
          </a:ln>
        </p:spPr>
      </p:sp>
      <p:sp>
        <p:nvSpPr>
          <p:cNvPr id="64" name="Google Shape;64;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3" name="Shape 83"/>
        <p:cNvGrpSpPr/>
        <p:nvPr/>
      </p:nvGrpSpPr>
      <p:grpSpPr>
        <a:xfrm>
          <a:off x="0" y="0"/>
          <a:ext cx="0" cy="0"/>
          <a:chOff x="0" y="0"/>
          <a:chExt cx="0" cy="0"/>
        </a:xfrm>
      </p:grpSpPr>
      <p:grpSp>
        <p:nvGrpSpPr>
          <p:cNvPr id="84" name="Google Shape;84;p13"/>
          <p:cNvGrpSpPr/>
          <p:nvPr/>
        </p:nvGrpSpPr>
        <p:grpSpPr>
          <a:xfrm>
            <a:off x="5874198" y="9215950"/>
            <a:ext cx="1430345" cy="1178665"/>
            <a:chOff x="-354205" y="202558"/>
            <a:chExt cx="512595" cy="422400"/>
          </a:xfrm>
        </p:grpSpPr>
        <p:sp>
          <p:nvSpPr>
            <p:cNvPr id="85" name="Google Shape;85;p13"/>
            <p:cNvSpPr/>
            <p:nvPr/>
          </p:nvSpPr>
          <p:spPr>
            <a:xfrm>
              <a:off x="-354205" y="202561"/>
              <a:ext cx="509120" cy="357017"/>
            </a:xfrm>
            <a:custGeom>
              <a:rect b="b" l="l" r="r" t="t"/>
              <a:pathLst>
                <a:path extrusionOk="0" h="357017" w="509120">
                  <a:moveTo>
                    <a:pt x="27248" y="0"/>
                  </a:moveTo>
                  <a:lnTo>
                    <a:pt x="481872" y="0"/>
                  </a:lnTo>
                  <a:cubicBezTo>
                    <a:pt x="489098" y="0"/>
                    <a:pt x="496029" y="2871"/>
                    <a:pt x="501139" y="7981"/>
                  </a:cubicBezTo>
                  <a:cubicBezTo>
                    <a:pt x="506249" y="13091"/>
                    <a:pt x="509120" y="20022"/>
                    <a:pt x="509120" y="27248"/>
                  </a:cubicBezTo>
                  <a:lnTo>
                    <a:pt x="509120" y="329769"/>
                  </a:lnTo>
                  <a:cubicBezTo>
                    <a:pt x="509120" y="336996"/>
                    <a:pt x="506249" y="343927"/>
                    <a:pt x="501139" y="349037"/>
                  </a:cubicBezTo>
                  <a:cubicBezTo>
                    <a:pt x="496029" y="354147"/>
                    <a:pt x="489098" y="357017"/>
                    <a:pt x="481872" y="357017"/>
                  </a:cubicBezTo>
                  <a:lnTo>
                    <a:pt x="27248" y="357017"/>
                  </a:lnTo>
                  <a:cubicBezTo>
                    <a:pt x="20022" y="357017"/>
                    <a:pt x="13091" y="354147"/>
                    <a:pt x="7981" y="349037"/>
                  </a:cubicBezTo>
                  <a:cubicBezTo>
                    <a:pt x="2871" y="343927"/>
                    <a:pt x="0" y="336996"/>
                    <a:pt x="0" y="329769"/>
                  </a:cubicBezTo>
                  <a:lnTo>
                    <a:pt x="0" y="27248"/>
                  </a:lnTo>
                  <a:cubicBezTo>
                    <a:pt x="0" y="20022"/>
                    <a:pt x="2871" y="13091"/>
                    <a:pt x="7981" y="7981"/>
                  </a:cubicBezTo>
                  <a:cubicBezTo>
                    <a:pt x="13091" y="2871"/>
                    <a:pt x="20022" y="0"/>
                    <a:pt x="27248"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3"/>
            <p:cNvSpPr txBox="1"/>
            <p:nvPr/>
          </p:nvSpPr>
          <p:spPr>
            <a:xfrm>
              <a:off x="-350711" y="202558"/>
              <a:ext cx="509100" cy="422400"/>
            </a:xfrm>
            <a:prstGeom prst="rect">
              <a:avLst/>
            </a:prstGeom>
            <a:noFill/>
            <a:ln>
              <a:noFill/>
            </a:ln>
          </p:spPr>
          <p:txBody>
            <a:bodyPr anchorCtr="0" anchor="ctr" bIns="50800" lIns="50800" spcFirstLastPara="1" rIns="50800" wrap="square" tIns="50800">
              <a:noAutofit/>
            </a:bodyPr>
            <a:lstStyle/>
            <a:p>
              <a:pPr indent="0" lvl="0" marL="0" rtl="1" algn="ctr">
                <a:lnSpc>
                  <a:spcPct val="91000"/>
                </a:lnSpc>
                <a:spcBef>
                  <a:spcPts val="0"/>
                </a:spcBef>
                <a:spcAft>
                  <a:spcPts val="0"/>
                </a:spcAft>
                <a:buClr>
                  <a:schemeClr val="dk1"/>
                </a:buClr>
                <a:buFont typeface="Arial"/>
                <a:buNone/>
              </a:pPr>
              <a:r>
                <a:rPr lang="en-US">
                  <a:solidFill>
                    <a:schemeClr val="lt1"/>
                  </a:solidFill>
                  <a:latin typeface="Assistant"/>
                  <a:ea typeface="Assistant"/>
                  <a:cs typeface="Assistant"/>
                  <a:sym typeface="Assistant"/>
                </a:rPr>
                <a:t>מעל</a:t>
              </a:r>
              <a:endParaRPr b="1" sz="3200">
                <a:solidFill>
                  <a:srgbClr val="FFFFFF"/>
                </a:solidFill>
                <a:latin typeface="Assistant"/>
                <a:ea typeface="Assistant"/>
                <a:cs typeface="Assistant"/>
                <a:sym typeface="Assistant"/>
              </a:endParaRPr>
            </a:p>
            <a:p>
              <a:pPr indent="0" lvl="0" marL="0" marR="0" rtl="0" algn="ctr">
                <a:lnSpc>
                  <a:spcPct val="91000"/>
                </a:lnSpc>
                <a:spcBef>
                  <a:spcPts val="0"/>
                </a:spcBef>
                <a:spcAft>
                  <a:spcPts val="0"/>
                </a:spcAft>
                <a:buNone/>
              </a:pPr>
              <a:r>
                <a:rPr b="1" lang="en-US" sz="3200">
                  <a:solidFill>
                    <a:srgbClr val="FFFFFF"/>
                  </a:solidFill>
                  <a:latin typeface="Assistant"/>
                  <a:ea typeface="Assistant"/>
                  <a:cs typeface="Assistant"/>
                  <a:sym typeface="Assistant"/>
                </a:rPr>
                <a:t>2,600</a:t>
              </a:r>
              <a:endParaRPr b="1" sz="3200">
                <a:latin typeface="Assistant"/>
                <a:ea typeface="Assistant"/>
                <a:cs typeface="Assistant"/>
                <a:sym typeface="Assistant"/>
              </a:endParaRPr>
            </a:p>
            <a:p>
              <a:pPr indent="0" lvl="0" marL="0" marR="0" rtl="0" algn="ctr">
                <a:lnSpc>
                  <a:spcPct val="90994"/>
                </a:lnSpc>
                <a:spcBef>
                  <a:spcPts val="0"/>
                </a:spcBef>
                <a:spcAft>
                  <a:spcPts val="0"/>
                </a:spcAft>
                <a:buNone/>
              </a:pPr>
              <a:r>
                <a:rPr i="0" lang="en-US" sz="1599" u="none" cap="none" strike="noStrike">
                  <a:solidFill>
                    <a:srgbClr val="FFFFFF"/>
                  </a:solidFill>
                  <a:latin typeface="Assistant"/>
                  <a:ea typeface="Assistant"/>
                  <a:cs typeface="Assistant"/>
                  <a:sym typeface="Assistant"/>
                </a:rPr>
                <a:t>מבוקשים נעצרו באיו״ש</a:t>
              </a:r>
              <a:endParaRPr>
                <a:latin typeface="Assistant"/>
                <a:ea typeface="Assistant"/>
                <a:cs typeface="Assistant"/>
                <a:sym typeface="Assistant"/>
              </a:endParaRPr>
            </a:p>
          </p:txBody>
        </p:sp>
      </p:grpSp>
      <p:grpSp>
        <p:nvGrpSpPr>
          <p:cNvPr id="87" name="Google Shape;87;p13"/>
          <p:cNvGrpSpPr/>
          <p:nvPr/>
        </p:nvGrpSpPr>
        <p:grpSpPr>
          <a:xfrm>
            <a:off x="5873893" y="4952963"/>
            <a:ext cx="1440359" cy="1321056"/>
            <a:chOff x="0" y="0"/>
            <a:chExt cx="516192" cy="473437"/>
          </a:xfrm>
        </p:grpSpPr>
        <p:sp>
          <p:nvSpPr>
            <p:cNvPr id="88" name="Google Shape;88;p13"/>
            <p:cNvSpPr/>
            <p:nvPr/>
          </p:nvSpPr>
          <p:spPr>
            <a:xfrm>
              <a:off x="0" y="0"/>
              <a:ext cx="516192" cy="473437"/>
            </a:xfrm>
            <a:custGeom>
              <a:rect b="b" l="l" r="r" t="t"/>
              <a:pathLst>
                <a:path extrusionOk="0" h="473437" w="516192">
                  <a:moveTo>
                    <a:pt x="26875" y="0"/>
                  </a:moveTo>
                  <a:lnTo>
                    <a:pt x="489317" y="0"/>
                  </a:lnTo>
                  <a:cubicBezTo>
                    <a:pt x="496445" y="0"/>
                    <a:pt x="503281" y="2831"/>
                    <a:pt x="508321" y="7871"/>
                  </a:cubicBezTo>
                  <a:cubicBezTo>
                    <a:pt x="513361" y="12912"/>
                    <a:pt x="516192" y="19747"/>
                    <a:pt x="516192" y="26875"/>
                  </a:cubicBezTo>
                  <a:lnTo>
                    <a:pt x="516192" y="446562"/>
                  </a:lnTo>
                  <a:cubicBezTo>
                    <a:pt x="516192" y="461404"/>
                    <a:pt x="504160" y="473437"/>
                    <a:pt x="489317" y="473437"/>
                  </a:cubicBezTo>
                  <a:lnTo>
                    <a:pt x="26875" y="473437"/>
                  </a:lnTo>
                  <a:cubicBezTo>
                    <a:pt x="12032" y="473437"/>
                    <a:pt x="0" y="461404"/>
                    <a:pt x="0" y="446562"/>
                  </a:cubicBezTo>
                  <a:lnTo>
                    <a:pt x="0" y="26875"/>
                  </a:lnTo>
                  <a:cubicBezTo>
                    <a:pt x="0" y="12032"/>
                    <a:pt x="12032" y="0"/>
                    <a:pt x="26875"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3"/>
            <p:cNvSpPr txBox="1"/>
            <p:nvPr/>
          </p:nvSpPr>
          <p:spPr>
            <a:xfrm>
              <a:off x="0" y="28575"/>
              <a:ext cx="516192" cy="444862"/>
            </a:xfrm>
            <a:prstGeom prst="rect">
              <a:avLst/>
            </a:prstGeom>
            <a:noFill/>
            <a:ln>
              <a:noFill/>
            </a:ln>
          </p:spPr>
          <p:txBody>
            <a:bodyPr anchorCtr="0" anchor="ctr" bIns="50800" lIns="50800" spcFirstLastPara="1" rIns="50800" wrap="square" tIns="50800">
              <a:noAutofit/>
            </a:bodyPr>
            <a:lstStyle/>
            <a:p>
              <a:pPr indent="0" lvl="0" marL="0" marR="0" rtl="0" algn="ctr">
                <a:lnSpc>
                  <a:spcPct val="91000"/>
                </a:lnSpc>
                <a:spcBef>
                  <a:spcPts val="0"/>
                </a:spcBef>
                <a:spcAft>
                  <a:spcPts val="0"/>
                </a:spcAft>
                <a:buNone/>
              </a:pPr>
              <a:r>
                <a:rPr i="0" lang="en-US" sz="1300" u="none" cap="none" strike="noStrike">
                  <a:solidFill>
                    <a:srgbClr val="FFFFFF"/>
                  </a:solidFill>
                  <a:latin typeface="Assistant"/>
                  <a:ea typeface="Assistant"/>
                  <a:cs typeface="Assistant"/>
                  <a:sym typeface="Assistant"/>
                </a:rPr>
                <a:t>מעל </a:t>
              </a:r>
              <a:endParaRPr sz="1200">
                <a:latin typeface="Assistant"/>
                <a:ea typeface="Assistant"/>
                <a:cs typeface="Assistant"/>
                <a:sym typeface="Assistant"/>
              </a:endParaRPr>
            </a:p>
            <a:p>
              <a:pPr indent="0" lvl="0" marL="0" marR="0" rtl="0" algn="ctr">
                <a:lnSpc>
                  <a:spcPct val="91000"/>
                </a:lnSpc>
                <a:spcBef>
                  <a:spcPts val="0"/>
                </a:spcBef>
                <a:spcAft>
                  <a:spcPts val="0"/>
                </a:spcAft>
                <a:buNone/>
              </a:pPr>
              <a:r>
                <a:rPr b="1" lang="en-US" sz="3100">
                  <a:solidFill>
                    <a:srgbClr val="FFFFFF"/>
                  </a:solidFill>
                  <a:latin typeface="Assistant"/>
                  <a:ea typeface="Assistant"/>
                  <a:cs typeface="Assistant"/>
                  <a:sym typeface="Assistant"/>
                </a:rPr>
                <a:t>22,000</a:t>
              </a:r>
              <a:endParaRPr b="1" sz="1200">
                <a:latin typeface="Assistant"/>
                <a:ea typeface="Assistant"/>
                <a:cs typeface="Assistant"/>
                <a:sym typeface="Assistant"/>
              </a:endParaRPr>
            </a:p>
            <a:p>
              <a:pPr indent="0" lvl="0" marL="0" marR="0" rtl="0" algn="ctr">
                <a:lnSpc>
                  <a:spcPct val="90994"/>
                </a:lnSpc>
                <a:spcBef>
                  <a:spcPts val="0"/>
                </a:spcBef>
                <a:spcAft>
                  <a:spcPts val="0"/>
                </a:spcAft>
                <a:buNone/>
              </a:pPr>
              <a:r>
                <a:rPr i="0" lang="en-US" sz="1399" u="none" cap="none" strike="noStrike">
                  <a:solidFill>
                    <a:srgbClr val="FFFFFF"/>
                  </a:solidFill>
                  <a:latin typeface="Assistant"/>
                  <a:ea typeface="Assistant"/>
                  <a:cs typeface="Assistant"/>
                  <a:sym typeface="Assistant"/>
                </a:rPr>
                <a:t>מטרות אסטרטגיות הותקפו בעזה</a:t>
              </a:r>
              <a:endParaRPr sz="1200">
                <a:latin typeface="Assistant"/>
                <a:ea typeface="Assistant"/>
                <a:cs typeface="Assistant"/>
                <a:sym typeface="Assistant"/>
              </a:endParaRPr>
            </a:p>
          </p:txBody>
        </p:sp>
      </p:grpSp>
      <p:grpSp>
        <p:nvGrpSpPr>
          <p:cNvPr id="90" name="Google Shape;90;p13"/>
          <p:cNvGrpSpPr/>
          <p:nvPr/>
        </p:nvGrpSpPr>
        <p:grpSpPr>
          <a:xfrm>
            <a:off x="5873900" y="7899875"/>
            <a:ext cx="1440660" cy="1148511"/>
            <a:chOff x="3" y="0"/>
            <a:chExt cx="516300" cy="411600"/>
          </a:xfrm>
        </p:grpSpPr>
        <p:sp>
          <p:nvSpPr>
            <p:cNvPr id="91" name="Google Shape;91;p13"/>
            <p:cNvSpPr/>
            <p:nvPr/>
          </p:nvSpPr>
          <p:spPr>
            <a:xfrm>
              <a:off x="3" y="0"/>
              <a:ext cx="516192" cy="411462"/>
            </a:xfrm>
            <a:custGeom>
              <a:rect b="b" l="l" r="r" t="t"/>
              <a:pathLst>
                <a:path extrusionOk="0" h="357017" w="516192">
                  <a:moveTo>
                    <a:pt x="26875" y="0"/>
                  </a:moveTo>
                  <a:lnTo>
                    <a:pt x="489317" y="0"/>
                  </a:lnTo>
                  <a:cubicBezTo>
                    <a:pt x="496445" y="0"/>
                    <a:pt x="503281" y="2831"/>
                    <a:pt x="508321" y="7871"/>
                  </a:cubicBezTo>
                  <a:cubicBezTo>
                    <a:pt x="513361" y="12912"/>
                    <a:pt x="516192" y="19747"/>
                    <a:pt x="516192" y="26875"/>
                  </a:cubicBezTo>
                  <a:lnTo>
                    <a:pt x="516192" y="330143"/>
                  </a:lnTo>
                  <a:cubicBezTo>
                    <a:pt x="516192" y="344985"/>
                    <a:pt x="504160" y="357017"/>
                    <a:pt x="489317" y="357017"/>
                  </a:cubicBezTo>
                  <a:lnTo>
                    <a:pt x="26875" y="357017"/>
                  </a:lnTo>
                  <a:cubicBezTo>
                    <a:pt x="12032" y="357017"/>
                    <a:pt x="0" y="344985"/>
                    <a:pt x="0" y="330143"/>
                  </a:cubicBezTo>
                  <a:lnTo>
                    <a:pt x="0" y="26875"/>
                  </a:lnTo>
                  <a:cubicBezTo>
                    <a:pt x="0" y="12032"/>
                    <a:pt x="12032" y="0"/>
                    <a:pt x="26875"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3"/>
            <p:cNvSpPr txBox="1"/>
            <p:nvPr/>
          </p:nvSpPr>
          <p:spPr>
            <a:xfrm>
              <a:off x="3" y="0"/>
              <a:ext cx="516300" cy="411600"/>
            </a:xfrm>
            <a:prstGeom prst="rect">
              <a:avLst/>
            </a:prstGeom>
            <a:noFill/>
            <a:ln>
              <a:noFill/>
            </a:ln>
          </p:spPr>
          <p:txBody>
            <a:bodyPr anchorCtr="0" anchor="ctr" bIns="50800" lIns="50800" spcFirstLastPara="1" rIns="50800" wrap="square" tIns="50800">
              <a:noAutofit/>
            </a:bodyPr>
            <a:lstStyle/>
            <a:p>
              <a:pPr indent="0" lvl="0" marL="0" rtl="0" algn="ctr">
                <a:lnSpc>
                  <a:spcPct val="91000"/>
                </a:lnSpc>
                <a:spcBef>
                  <a:spcPts val="0"/>
                </a:spcBef>
                <a:spcAft>
                  <a:spcPts val="0"/>
                </a:spcAft>
                <a:buClr>
                  <a:schemeClr val="dk1"/>
                </a:buClr>
                <a:buFont typeface="Arial"/>
                <a:buNone/>
              </a:pPr>
              <a:r>
                <a:rPr lang="en-US">
                  <a:solidFill>
                    <a:schemeClr val="lt1"/>
                  </a:solidFill>
                  <a:latin typeface="Assistant"/>
                  <a:ea typeface="Assistant"/>
                  <a:cs typeface="Assistant"/>
                  <a:sym typeface="Assistant"/>
                </a:rPr>
                <a:t>מעל</a:t>
              </a:r>
              <a:endParaRPr sz="1300">
                <a:solidFill>
                  <a:schemeClr val="dk1"/>
                </a:solidFill>
                <a:latin typeface="Assistant"/>
                <a:ea typeface="Assistant"/>
                <a:cs typeface="Assistant"/>
                <a:sym typeface="Assistant"/>
              </a:endParaRPr>
            </a:p>
            <a:p>
              <a:pPr indent="0" lvl="0" marL="0" rtl="0" algn="ctr">
                <a:lnSpc>
                  <a:spcPct val="91000"/>
                </a:lnSpc>
                <a:spcBef>
                  <a:spcPts val="0"/>
                </a:spcBef>
                <a:spcAft>
                  <a:spcPts val="0"/>
                </a:spcAft>
                <a:buClr>
                  <a:schemeClr val="dk1"/>
                </a:buClr>
                <a:buFont typeface="Arial"/>
                <a:buNone/>
              </a:pPr>
              <a:r>
                <a:rPr b="1" lang="en-US" sz="3200">
                  <a:solidFill>
                    <a:schemeClr val="lt1"/>
                  </a:solidFill>
                  <a:latin typeface="Assistant"/>
                  <a:ea typeface="Assistant"/>
                  <a:cs typeface="Assistant"/>
                  <a:sym typeface="Assistant"/>
                </a:rPr>
                <a:t>6,000</a:t>
              </a:r>
              <a:endParaRPr b="1" sz="3400">
                <a:solidFill>
                  <a:srgbClr val="FFFFFF"/>
                </a:solidFill>
                <a:latin typeface="Assistant"/>
                <a:ea typeface="Assistant"/>
                <a:cs typeface="Assistant"/>
                <a:sym typeface="Assistant"/>
              </a:endParaRPr>
            </a:p>
            <a:p>
              <a:pPr indent="0" lvl="0" marL="0" marR="0" rtl="1" algn="ctr">
                <a:lnSpc>
                  <a:spcPct val="90994"/>
                </a:lnSpc>
                <a:spcBef>
                  <a:spcPts val="0"/>
                </a:spcBef>
                <a:spcAft>
                  <a:spcPts val="0"/>
                </a:spcAft>
                <a:buNone/>
              </a:pPr>
              <a:r>
                <a:rPr lang="en-US" sz="1399">
                  <a:solidFill>
                    <a:srgbClr val="FFFFFF"/>
                  </a:solidFill>
                  <a:latin typeface="Assistant"/>
                  <a:ea typeface="Assistant"/>
                  <a:cs typeface="Assistant"/>
                  <a:sym typeface="Assistant"/>
                </a:rPr>
                <a:t>אמצעי לחימה אותרו ברצועת עזה</a:t>
              </a:r>
              <a:endParaRPr sz="1200">
                <a:latin typeface="Assistant"/>
                <a:ea typeface="Assistant"/>
                <a:cs typeface="Assistant"/>
                <a:sym typeface="Assistant"/>
              </a:endParaRPr>
            </a:p>
          </p:txBody>
        </p:sp>
      </p:grpSp>
      <p:grpSp>
        <p:nvGrpSpPr>
          <p:cNvPr id="93" name="Google Shape;93;p13"/>
          <p:cNvGrpSpPr/>
          <p:nvPr/>
        </p:nvGrpSpPr>
        <p:grpSpPr>
          <a:xfrm>
            <a:off x="5874043" y="3621596"/>
            <a:ext cx="1440382" cy="1178997"/>
            <a:chOff x="0" y="0"/>
            <a:chExt cx="516192" cy="422519"/>
          </a:xfrm>
        </p:grpSpPr>
        <p:sp>
          <p:nvSpPr>
            <p:cNvPr id="94" name="Google Shape;94;p13"/>
            <p:cNvSpPr/>
            <p:nvPr/>
          </p:nvSpPr>
          <p:spPr>
            <a:xfrm>
              <a:off x="0" y="0"/>
              <a:ext cx="516192" cy="422519"/>
            </a:xfrm>
            <a:custGeom>
              <a:rect b="b" l="l" r="r" t="t"/>
              <a:pathLst>
                <a:path extrusionOk="0" h="422519" w="516192">
                  <a:moveTo>
                    <a:pt x="26875" y="0"/>
                  </a:moveTo>
                  <a:lnTo>
                    <a:pt x="489317" y="0"/>
                  </a:lnTo>
                  <a:cubicBezTo>
                    <a:pt x="496445" y="0"/>
                    <a:pt x="503281" y="2831"/>
                    <a:pt x="508321" y="7871"/>
                  </a:cubicBezTo>
                  <a:cubicBezTo>
                    <a:pt x="513361" y="12912"/>
                    <a:pt x="516192" y="19747"/>
                    <a:pt x="516192" y="26875"/>
                  </a:cubicBezTo>
                  <a:lnTo>
                    <a:pt x="516192" y="395644"/>
                  </a:lnTo>
                  <a:cubicBezTo>
                    <a:pt x="516192" y="410486"/>
                    <a:pt x="504160" y="422519"/>
                    <a:pt x="489317" y="422519"/>
                  </a:cubicBezTo>
                  <a:lnTo>
                    <a:pt x="26875" y="422519"/>
                  </a:lnTo>
                  <a:cubicBezTo>
                    <a:pt x="12032" y="422519"/>
                    <a:pt x="0" y="410486"/>
                    <a:pt x="0" y="395644"/>
                  </a:cubicBezTo>
                  <a:lnTo>
                    <a:pt x="0" y="26875"/>
                  </a:lnTo>
                  <a:cubicBezTo>
                    <a:pt x="0" y="12032"/>
                    <a:pt x="12032" y="0"/>
                    <a:pt x="26875"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3"/>
            <p:cNvSpPr txBox="1"/>
            <p:nvPr/>
          </p:nvSpPr>
          <p:spPr>
            <a:xfrm>
              <a:off x="0" y="47625"/>
              <a:ext cx="516192" cy="374894"/>
            </a:xfrm>
            <a:prstGeom prst="rect">
              <a:avLst/>
            </a:prstGeom>
            <a:noFill/>
            <a:ln>
              <a:noFill/>
            </a:ln>
          </p:spPr>
          <p:txBody>
            <a:bodyPr anchorCtr="0" anchor="ctr" bIns="50800" lIns="50800" spcFirstLastPara="1" rIns="50800" wrap="square" tIns="50800">
              <a:noAutofit/>
            </a:bodyPr>
            <a:lstStyle/>
            <a:p>
              <a:pPr indent="0" lvl="0" marL="0" marR="0" rtl="1" algn="ctr">
                <a:lnSpc>
                  <a:spcPct val="91000"/>
                </a:lnSpc>
                <a:spcBef>
                  <a:spcPts val="0"/>
                </a:spcBef>
                <a:spcAft>
                  <a:spcPts val="0"/>
                </a:spcAft>
                <a:buNone/>
              </a:pPr>
              <a:r>
                <a:rPr b="1" i="0" lang="en-US" sz="2300" u="none" cap="none" strike="noStrike">
                  <a:solidFill>
                    <a:srgbClr val="FFFFFF"/>
                  </a:solidFill>
                  <a:latin typeface="Assistant"/>
                  <a:ea typeface="Assistant"/>
                  <a:cs typeface="Assistant"/>
                  <a:sym typeface="Assistant"/>
                </a:rPr>
                <a:t>הישגי צה</a:t>
              </a:r>
              <a:r>
                <a:rPr b="1" lang="en-US" sz="2300">
                  <a:solidFill>
                    <a:srgbClr val="FFFFFF"/>
                  </a:solidFill>
                  <a:latin typeface="Assistant"/>
                  <a:ea typeface="Assistant"/>
                  <a:cs typeface="Assistant"/>
                  <a:sym typeface="Assistant"/>
                </a:rPr>
                <a:t>״</a:t>
              </a:r>
              <a:r>
                <a:rPr b="1" i="0" lang="en-US" sz="2300" u="none" cap="none" strike="noStrike">
                  <a:solidFill>
                    <a:srgbClr val="FFFFFF"/>
                  </a:solidFill>
                  <a:latin typeface="Assistant"/>
                  <a:ea typeface="Assistant"/>
                  <a:cs typeface="Assistant"/>
                  <a:sym typeface="Assistant"/>
                </a:rPr>
                <a:t>ל במספרים:</a:t>
              </a:r>
              <a:endParaRPr b="1" sz="1200">
                <a:latin typeface="Assistant"/>
                <a:ea typeface="Assistant"/>
                <a:cs typeface="Assistant"/>
                <a:sym typeface="Assistant"/>
              </a:endParaRPr>
            </a:p>
          </p:txBody>
        </p:sp>
      </p:grpSp>
      <p:grpSp>
        <p:nvGrpSpPr>
          <p:cNvPr id="96" name="Google Shape;96;p13"/>
          <p:cNvGrpSpPr/>
          <p:nvPr/>
        </p:nvGrpSpPr>
        <p:grpSpPr>
          <a:xfrm>
            <a:off x="5873893" y="6426420"/>
            <a:ext cx="1440359" cy="1321056"/>
            <a:chOff x="0" y="0"/>
            <a:chExt cx="516192" cy="473437"/>
          </a:xfrm>
        </p:grpSpPr>
        <p:sp>
          <p:nvSpPr>
            <p:cNvPr id="97" name="Google Shape;97;p13"/>
            <p:cNvSpPr/>
            <p:nvPr/>
          </p:nvSpPr>
          <p:spPr>
            <a:xfrm>
              <a:off x="0" y="0"/>
              <a:ext cx="516192" cy="473437"/>
            </a:xfrm>
            <a:custGeom>
              <a:rect b="b" l="l" r="r" t="t"/>
              <a:pathLst>
                <a:path extrusionOk="0" h="473437" w="516192">
                  <a:moveTo>
                    <a:pt x="26875" y="0"/>
                  </a:moveTo>
                  <a:lnTo>
                    <a:pt x="489317" y="0"/>
                  </a:lnTo>
                  <a:cubicBezTo>
                    <a:pt x="496445" y="0"/>
                    <a:pt x="503281" y="2831"/>
                    <a:pt x="508321" y="7871"/>
                  </a:cubicBezTo>
                  <a:cubicBezTo>
                    <a:pt x="513361" y="12912"/>
                    <a:pt x="516192" y="19747"/>
                    <a:pt x="516192" y="26875"/>
                  </a:cubicBezTo>
                  <a:lnTo>
                    <a:pt x="516192" y="446562"/>
                  </a:lnTo>
                  <a:cubicBezTo>
                    <a:pt x="516192" y="461404"/>
                    <a:pt x="504160" y="473437"/>
                    <a:pt x="489317" y="473437"/>
                  </a:cubicBezTo>
                  <a:lnTo>
                    <a:pt x="26875" y="473437"/>
                  </a:lnTo>
                  <a:cubicBezTo>
                    <a:pt x="12032" y="473437"/>
                    <a:pt x="0" y="461404"/>
                    <a:pt x="0" y="446562"/>
                  </a:cubicBezTo>
                  <a:lnTo>
                    <a:pt x="0" y="26875"/>
                  </a:lnTo>
                  <a:cubicBezTo>
                    <a:pt x="0" y="12032"/>
                    <a:pt x="12032" y="0"/>
                    <a:pt x="26875"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3"/>
            <p:cNvSpPr txBox="1"/>
            <p:nvPr/>
          </p:nvSpPr>
          <p:spPr>
            <a:xfrm>
              <a:off x="0" y="28575"/>
              <a:ext cx="516192" cy="444862"/>
            </a:xfrm>
            <a:prstGeom prst="rect">
              <a:avLst/>
            </a:prstGeom>
            <a:noFill/>
            <a:ln>
              <a:noFill/>
            </a:ln>
          </p:spPr>
          <p:txBody>
            <a:bodyPr anchorCtr="0" anchor="ctr" bIns="50800" lIns="50800" spcFirstLastPara="1" rIns="50800" wrap="square" tIns="50800">
              <a:noAutofit/>
            </a:bodyPr>
            <a:lstStyle/>
            <a:p>
              <a:pPr indent="0" lvl="0" marL="0" marR="0" rtl="0" algn="ctr">
                <a:lnSpc>
                  <a:spcPct val="91000"/>
                </a:lnSpc>
                <a:spcBef>
                  <a:spcPts val="0"/>
                </a:spcBef>
                <a:spcAft>
                  <a:spcPts val="0"/>
                </a:spcAft>
                <a:buNone/>
              </a:pPr>
              <a:r>
                <a:rPr i="0" lang="en-US" u="none" cap="none" strike="noStrike">
                  <a:solidFill>
                    <a:srgbClr val="FFFFFF"/>
                  </a:solidFill>
                  <a:latin typeface="Assistant"/>
                  <a:ea typeface="Assistant"/>
                  <a:cs typeface="Assistant"/>
                  <a:sym typeface="Assistant"/>
                </a:rPr>
                <a:t>מעל</a:t>
              </a:r>
              <a:endParaRPr sz="1300">
                <a:latin typeface="Assistant"/>
                <a:ea typeface="Assistant"/>
                <a:cs typeface="Assistant"/>
                <a:sym typeface="Assistant"/>
              </a:endParaRPr>
            </a:p>
            <a:p>
              <a:pPr indent="0" lvl="0" marL="0" marR="0" rtl="1" algn="ctr">
                <a:lnSpc>
                  <a:spcPct val="91000"/>
                </a:lnSpc>
                <a:spcBef>
                  <a:spcPts val="0"/>
                </a:spcBef>
                <a:spcAft>
                  <a:spcPts val="0"/>
                </a:spcAft>
                <a:buNone/>
              </a:pPr>
              <a:r>
                <a:rPr b="1" lang="en-US" sz="3200">
                  <a:solidFill>
                    <a:srgbClr val="FFFFFF"/>
                  </a:solidFill>
                  <a:latin typeface="Assistant"/>
                  <a:ea typeface="Assistant"/>
                  <a:cs typeface="Assistant"/>
                  <a:sym typeface="Assistant"/>
                </a:rPr>
                <a:t>5,000</a:t>
              </a:r>
              <a:endParaRPr b="1" sz="1300">
                <a:latin typeface="Assistant"/>
                <a:ea typeface="Assistant"/>
                <a:cs typeface="Assistant"/>
                <a:sym typeface="Assistant"/>
              </a:endParaRPr>
            </a:p>
            <a:p>
              <a:pPr indent="0" lvl="0" marL="0" marR="0" rtl="0" algn="ctr">
                <a:lnSpc>
                  <a:spcPct val="91000"/>
                </a:lnSpc>
                <a:spcBef>
                  <a:spcPts val="0"/>
                </a:spcBef>
                <a:spcAft>
                  <a:spcPts val="0"/>
                </a:spcAft>
                <a:buNone/>
              </a:pPr>
              <a:r>
                <a:rPr i="0" lang="en-US" sz="1300" u="none" cap="none" strike="noStrike">
                  <a:solidFill>
                    <a:srgbClr val="FFFFFF"/>
                  </a:solidFill>
                  <a:latin typeface="Assistant"/>
                  <a:ea typeface="Assistant"/>
                  <a:cs typeface="Assistant"/>
                  <a:sym typeface="Assistant"/>
                </a:rPr>
                <a:t>מטרות הותקפו בעזה בפעילות </a:t>
              </a:r>
              <a:r>
                <a:rPr lang="en-US" sz="1300">
                  <a:solidFill>
                    <a:srgbClr val="FFFFFF"/>
                  </a:solidFill>
                  <a:latin typeface="Assistant"/>
                  <a:ea typeface="Assistant"/>
                  <a:cs typeface="Assistant"/>
                  <a:sym typeface="Assistant"/>
                </a:rPr>
                <a:t>משולבת</a:t>
              </a:r>
              <a:endParaRPr sz="1300">
                <a:latin typeface="Assistant"/>
                <a:ea typeface="Assistant"/>
                <a:cs typeface="Assistant"/>
                <a:sym typeface="Assistant"/>
              </a:endParaRPr>
            </a:p>
          </p:txBody>
        </p:sp>
      </p:grpSp>
      <p:sp>
        <p:nvSpPr>
          <p:cNvPr id="99" name="Google Shape;99;p13"/>
          <p:cNvSpPr txBox="1"/>
          <p:nvPr/>
        </p:nvSpPr>
        <p:spPr>
          <a:xfrm>
            <a:off x="5764350" y="993925"/>
            <a:ext cx="1659600" cy="1383900"/>
          </a:xfrm>
          <a:prstGeom prst="rect">
            <a:avLst/>
          </a:prstGeom>
          <a:noFill/>
          <a:ln>
            <a:noFill/>
          </a:ln>
        </p:spPr>
        <p:txBody>
          <a:bodyPr anchorCtr="0" anchor="ctr" bIns="50800" lIns="50800" spcFirstLastPara="1" rIns="50800" wrap="square" tIns="50800">
            <a:noAutofit/>
          </a:bodyPr>
          <a:lstStyle/>
          <a:p>
            <a:pPr indent="0" lvl="0" marL="0" marR="0" rtl="1" algn="ctr">
              <a:lnSpc>
                <a:spcPct val="91000"/>
              </a:lnSpc>
              <a:spcBef>
                <a:spcPts val="0"/>
              </a:spcBef>
              <a:spcAft>
                <a:spcPts val="0"/>
              </a:spcAft>
              <a:buNone/>
            </a:pPr>
            <a:r>
              <a:rPr b="1" lang="en-US" sz="2800">
                <a:solidFill>
                  <a:srgbClr val="066B57"/>
                </a:solidFill>
                <a:latin typeface="Assistant"/>
                <a:ea typeface="Assistant"/>
                <a:cs typeface="Assistant"/>
                <a:sym typeface="Assistant"/>
              </a:rPr>
              <a:t>היום ה-97 ללחימה</a:t>
            </a:r>
            <a:endParaRPr b="1" sz="1000">
              <a:latin typeface="Assistant"/>
              <a:ea typeface="Assistant"/>
              <a:cs typeface="Assistant"/>
              <a:sym typeface="Assistant"/>
            </a:endParaRPr>
          </a:p>
        </p:txBody>
      </p:sp>
      <p:grpSp>
        <p:nvGrpSpPr>
          <p:cNvPr id="100" name="Google Shape;100;p13"/>
          <p:cNvGrpSpPr/>
          <p:nvPr/>
        </p:nvGrpSpPr>
        <p:grpSpPr>
          <a:xfrm>
            <a:off x="5748648" y="2479350"/>
            <a:ext cx="1671715" cy="866408"/>
            <a:chOff x="0" y="-4"/>
            <a:chExt cx="599105" cy="310501"/>
          </a:xfrm>
        </p:grpSpPr>
        <p:sp>
          <p:nvSpPr>
            <p:cNvPr id="101" name="Google Shape;101;p13"/>
            <p:cNvSpPr/>
            <p:nvPr/>
          </p:nvSpPr>
          <p:spPr>
            <a:xfrm>
              <a:off x="0" y="0"/>
              <a:ext cx="599105" cy="310497"/>
            </a:xfrm>
            <a:custGeom>
              <a:rect b="b" l="l" r="r" t="t"/>
              <a:pathLst>
                <a:path extrusionOk="0" h="310497" w="599105">
                  <a:moveTo>
                    <a:pt x="23156" y="0"/>
                  </a:moveTo>
                  <a:lnTo>
                    <a:pt x="575949" y="0"/>
                  </a:lnTo>
                  <a:cubicBezTo>
                    <a:pt x="582090" y="0"/>
                    <a:pt x="587980" y="2440"/>
                    <a:pt x="592323" y="6782"/>
                  </a:cubicBezTo>
                  <a:cubicBezTo>
                    <a:pt x="596665" y="11125"/>
                    <a:pt x="599105" y="17014"/>
                    <a:pt x="599105" y="23156"/>
                  </a:cubicBezTo>
                  <a:lnTo>
                    <a:pt x="599105" y="287341"/>
                  </a:lnTo>
                  <a:cubicBezTo>
                    <a:pt x="599105" y="293483"/>
                    <a:pt x="596665" y="299372"/>
                    <a:pt x="592323" y="303715"/>
                  </a:cubicBezTo>
                  <a:cubicBezTo>
                    <a:pt x="587980" y="308057"/>
                    <a:pt x="582090" y="310497"/>
                    <a:pt x="575949" y="310497"/>
                  </a:cubicBezTo>
                  <a:lnTo>
                    <a:pt x="23156" y="310497"/>
                  </a:lnTo>
                  <a:cubicBezTo>
                    <a:pt x="10367" y="310497"/>
                    <a:pt x="0" y="300130"/>
                    <a:pt x="0" y="287341"/>
                  </a:cubicBezTo>
                  <a:lnTo>
                    <a:pt x="0" y="23156"/>
                  </a:lnTo>
                  <a:cubicBezTo>
                    <a:pt x="0" y="17014"/>
                    <a:pt x="2440" y="11125"/>
                    <a:pt x="6782" y="6782"/>
                  </a:cubicBezTo>
                  <a:cubicBezTo>
                    <a:pt x="11125" y="2440"/>
                    <a:pt x="17014" y="0"/>
                    <a:pt x="23156" y="0"/>
                  </a:cubicBezTo>
                  <a:close/>
                </a:path>
              </a:pathLst>
            </a:custGeom>
            <a:solidFill>
              <a:srgbClr val="7BA3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3"/>
            <p:cNvSpPr txBox="1"/>
            <p:nvPr/>
          </p:nvSpPr>
          <p:spPr>
            <a:xfrm>
              <a:off x="1" y="-4"/>
              <a:ext cx="599100" cy="310500"/>
            </a:xfrm>
            <a:prstGeom prst="rect">
              <a:avLst/>
            </a:prstGeom>
            <a:noFill/>
            <a:ln>
              <a:noFill/>
            </a:ln>
          </p:spPr>
          <p:txBody>
            <a:bodyPr anchorCtr="0" anchor="ctr" bIns="50800" lIns="50800" spcFirstLastPara="1" rIns="50800" wrap="square" tIns="50800">
              <a:noAutofit/>
            </a:bodyPr>
            <a:lstStyle/>
            <a:p>
              <a:pPr indent="0" lvl="0" marL="0" rtl="1" algn="ctr">
                <a:lnSpc>
                  <a:spcPct val="91000"/>
                </a:lnSpc>
                <a:spcBef>
                  <a:spcPts val="0"/>
                </a:spcBef>
                <a:spcAft>
                  <a:spcPts val="0"/>
                </a:spcAft>
                <a:buClr>
                  <a:schemeClr val="dk1"/>
                </a:buClr>
                <a:buSzPts val="1600"/>
                <a:buFont typeface="Arial"/>
                <a:buNone/>
              </a:pPr>
              <a:r>
                <a:rPr b="1" lang="en-US" sz="1600">
                  <a:solidFill>
                    <a:schemeClr val="lt1"/>
                  </a:solidFill>
                  <a:latin typeface="Assistant"/>
                  <a:ea typeface="Assistant"/>
                  <a:cs typeface="Assistant"/>
                  <a:sym typeface="Assistant"/>
                </a:rPr>
                <a:t>11 בינואר 2024</a:t>
              </a:r>
              <a:endParaRPr b="1" sz="1000">
                <a:solidFill>
                  <a:schemeClr val="dk1"/>
                </a:solidFill>
                <a:latin typeface="Assistant"/>
                <a:ea typeface="Assistant"/>
                <a:cs typeface="Assistant"/>
                <a:sym typeface="Assistant"/>
              </a:endParaRPr>
            </a:p>
            <a:p>
              <a:pPr indent="0" lvl="0" marL="0" rtl="1" algn="ctr">
                <a:lnSpc>
                  <a:spcPct val="91000"/>
                </a:lnSpc>
                <a:spcBef>
                  <a:spcPts val="0"/>
                </a:spcBef>
                <a:spcAft>
                  <a:spcPts val="0"/>
                </a:spcAft>
                <a:buClr>
                  <a:schemeClr val="dk1"/>
                </a:buClr>
                <a:buSzPts val="1400"/>
                <a:buFont typeface="Arial"/>
                <a:buNone/>
              </a:pPr>
              <a:r>
                <a:rPr b="1" lang="en-US">
                  <a:solidFill>
                    <a:schemeClr val="lt1"/>
                  </a:solidFill>
                  <a:latin typeface="Assistant"/>
                  <a:ea typeface="Assistant"/>
                  <a:cs typeface="Assistant"/>
                  <a:sym typeface="Assistant"/>
                </a:rPr>
                <a:t>א' בשבט התשפ״ד</a:t>
              </a:r>
              <a:endParaRPr b="1">
                <a:solidFill>
                  <a:schemeClr val="lt1"/>
                </a:solidFill>
                <a:latin typeface="Assistant"/>
                <a:ea typeface="Assistant"/>
                <a:cs typeface="Assistant"/>
                <a:sym typeface="Assistant"/>
              </a:endParaRPr>
            </a:p>
            <a:p>
              <a:pPr indent="0" lvl="0" marL="0" rtl="1" algn="ctr">
                <a:lnSpc>
                  <a:spcPct val="91000"/>
                </a:lnSpc>
                <a:spcBef>
                  <a:spcPts val="0"/>
                </a:spcBef>
                <a:spcAft>
                  <a:spcPts val="0"/>
                </a:spcAft>
                <a:buClr>
                  <a:schemeClr val="dk1"/>
                </a:buClr>
                <a:buSzPts val="1000"/>
                <a:buFont typeface="Arial"/>
                <a:buNone/>
              </a:pPr>
              <a:r>
                <a:rPr b="1" lang="en-US" sz="1000">
                  <a:solidFill>
                    <a:schemeClr val="lt1"/>
                  </a:solidFill>
                  <a:latin typeface="Assistant"/>
                  <a:ea typeface="Assistant"/>
                  <a:cs typeface="Assistant"/>
                  <a:sym typeface="Assistant"/>
                </a:rPr>
                <a:t>(מעודכן לשעה 16:30)</a:t>
              </a:r>
              <a:endParaRPr b="1" sz="1600">
                <a:solidFill>
                  <a:srgbClr val="FFFFFF"/>
                </a:solidFill>
                <a:latin typeface="Assistant"/>
                <a:ea typeface="Assistant"/>
                <a:cs typeface="Assistant"/>
                <a:sym typeface="Assistant"/>
              </a:endParaRPr>
            </a:p>
          </p:txBody>
        </p:sp>
      </p:grpSp>
      <p:sp>
        <p:nvSpPr>
          <p:cNvPr id="103" name="Google Shape;103;p13"/>
          <p:cNvSpPr txBox="1"/>
          <p:nvPr/>
        </p:nvSpPr>
        <p:spPr>
          <a:xfrm>
            <a:off x="134625" y="905275"/>
            <a:ext cx="5403600" cy="9637500"/>
          </a:xfrm>
          <a:prstGeom prst="rect">
            <a:avLst/>
          </a:prstGeom>
          <a:noFill/>
          <a:ln>
            <a:noFill/>
          </a:ln>
        </p:spPr>
        <p:txBody>
          <a:bodyPr anchorCtr="0" anchor="t" bIns="91425" lIns="91425" spcFirstLastPara="1" rIns="91425" wrap="square" tIns="91425">
            <a:noAutofit/>
          </a:bodyPr>
          <a:lstStyle/>
          <a:p>
            <a:pPr indent="0" lvl="0" marL="0" marR="0" rtl="1" algn="ctr">
              <a:lnSpc>
                <a:spcPct val="115000"/>
              </a:lnSpc>
              <a:spcBef>
                <a:spcPts val="0"/>
              </a:spcBef>
              <a:spcAft>
                <a:spcPts val="0"/>
              </a:spcAft>
              <a:buClr>
                <a:schemeClr val="dk1"/>
              </a:buClr>
              <a:buSzPts val="1100"/>
              <a:buFont typeface="Arial"/>
              <a:buNone/>
            </a:pPr>
            <a:r>
              <a:rPr b="1" lang="en-US" sz="2000">
                <a:solidFill>
                  <a:schemeClr val="lt1"/>
                </a:solidFill>
                <a:latin typeface="Assistant"/>
                <a:ea typeface="Assistant"/>
                <a:cs typeface="Assistant"/>
                <a:sym typeface="Assistant"/>
              </a:rPr>
              <a:t>השבוע הארבע עשר למלחמה</a:t>
            </a:r>
            <a:endParaRPr b="1" i="1" sz="1100">
              <a:solidFill>
                <a:schemeClr val="dk1"/>
              </a:solidFill>
              <a:latin typeface="Assistant"/>
              <a:ea typeface="Assistant"/>
              <a:cs typeface="Assistant"/>
              <a:sym typeface="Assistant"/>
            </a:endParaRPr>
          </a:p>
          <a:p>
            <a:pPr indent="0" lvl="0" marL="0" rtl="1" algn="ctr">
              <a:lnSpc>
                <a:spcPct val="115000"/>
              </a:lnSpc>
              <a:spcBef>
                <a:spcPts val="0"/>
              </a:spcBef>
              <a:spcAft>
                <a:spcPts val="0"/>
              </a:spcAft>
              <a:buClr>
                <a:schemeClr val="dk1"/>
              </a:buClr>
              <a:buSzPts val="1100"/>
              <a:buFont typeface="Arial"/>
              <a:buNone/>
            </a:pPr>
            <a:r>
              <a:t/>
            </a:r>
            <a:endParaRPr b="1" i="1" sz="1100">
              <a:solidFill>
                <a:schemeClr val="dk1"/>
              </a:solidFill>
              <a:latin typeface="Assistant"/>
              <a:ea typeface="Assistant"/>
              <a:cs typeface="Assistant"/>
              <a:sym typeface="Assistant"/>
            </a:endParaRPr>
          </a:p>
          <a:p>
            <a:pPr indent="0" lvl="0" marL="0" rtl="1" algn="ctr">
              <a:lnSpc>
                <a:spcPct val="115000"/>
              </a:lnSpc>
              <a:spcBef>
                <a:spcPts val="0"/>
              </a:spcBef>
              <a:spcAft>
                <a:spcPts val="0"/>
              </a:spcAft>
              <a:buClr>
                <a:schemeClr val="dk1"/>
              </a:buClr>
              <a:buSzPts val="1100"/>
              <a:buFont typeface="Arial"/>
              <a:buNone/>
            </a:pPr>
            <a:r>
              <a:rPr b="1" i="1" lang="en-US" sz="1100">
                <a:solidFill>
                  <a:schemeClr val="dk1"/>
                </a:solidFill>
                <a:latin typeface="Assistant"/>
                <a:ea typeface="Assistant"/>
                <a:cs typeface="Assistant"/>
                <a:sym typeface="Assistant"/>
              </a:rPr>
              <a:t>״זאת לחימה ארוכה, עם הרבה זירות ויש לנו הרבה אתגרים. אני רואה את היכולות כאן ואני יודע היטב שתדעו להתמודד עם כל בעיה בעזה״</a:t>
            </a:r>
            <a:endParaRPr b="1" i="1" sz="1200">
              <a:solidFill>
                <a:schemeClr val="dk1"/>
              </a:solidFill>
              <a:latin typeface="Assistant"/>
              <a:ea typeface="Assistant"/>
              <a:cs typeface="Assistant"/>
              <a:sym typeface="Assistant"/>
            </a:endParaRPr>
          </a:p>
          <a:p>
            <a:pPr indent="0" lvl="0" marL="0" rtl="1" algn="l">
              <a:lnSpc>
                <a:spcPct val="115000"/>
              </a:lnSpc>
              <a:spcBef>
                <a:spcPts val="0"/>
              </a:spcBef>
              <a:spcAft>
                <a:spcPts val="0"/>
              </a:spcAft>
              <a:buClr>
                <a:schemeClr val="dk1"/>
              </a:buClr>
              <a:buSzPts val="1100"/>
              <a:buFont typeface="Arial"/>
              <a:buNone/>
            </a:pPr>
            <a:r>
              <a:rPr lang="en-US" sz="1000">
                <a:solidFill>
                  <a:schemeClr val="dk1"/>
                </a:solidFill>
                <a:latin typeface="Assistant"/>
                <a:ea typeface="Assistant"/>
                <a:cs typeface="Assistant"/>
                <a:sym typeface="Assistant"/>
              </a:rPr>
              <a:t>הרמטכ"ל, רא"ל הרצי הלוי</a:t>
            </a:r>
            <a:endParaRPr b="1" sz="1500">
              <a:solidFill>
                <a:schemeClr val="dk1"/>
              </a:solidFill>
              <a:latin typeface="Assistant"/>
              <a:ea typeface="Assistant"/>
              <a:cs typeface="Assistant"/>
              <a:sym typeface="Assistant"/>
            </a:endParaRPr>
          </a:p>
          <a:p>
            <a:pPr indent="0" lvl="0" marL="0" rtl="1" algn="r">
              <a:lnSpc>
                <a:spcPct val="115000"/>
              </a:lnSpc>
              <a:spcBef>
                <a:spcPts val="0"/>
              </a:spcBef>
              <a:spcAft>
                <a:spcPts val="0"/>
              </a:spcAft>
              <a:buClr>
                <a:schemeClr val="dk1"/>
              </a:buClr>
              <a:buSzPts val="1100"/>
              <a:buFont typeface="Arial"/>
              <a:buNone/>
            </a:pPr>
            <a:r>
              <a:t/>
            </a:r>
            <a:endParaRPr b="1" sz="1500">
              <a:solidFill>
                <a:schemeClr val="dk1"/>
              </a:solidFill>
              <a:latin typeface="Assistant"/>
              <a:ea typeface="Assistant"/>
              <a:cs typeface="Assistant"/>
              <a:sym typeface="Assistant"/>
            </a:endParaRPr>
          </a:p>
          <a:p>
            <a:pPr indent="0" lvl="0" marL="0" rtl="1" algn="r">
              <a:lnSpc>
                <a:spcPct val="115000"/>
              </a:lnSpc>
              <a:spcBef>
                <a:spcPts val="0"/>
              </a:spcBef>
              <a:spcAft>
                <a:spcPts val="0"/>
              </a:spcAft>
              <a:buClr>
                <a:schemeClr val="dk1"/>
              </a:buClr>
              <a:buSzPts val="1100"/>
              <a:buFont typeface="Arial"/>
              <a:buNone/>
            </a:pPr>
            <a:r>
              <a:rPr b="1" lang="en-US" sz="1500">
                <a:solidFill>
                  <a:schemeClr val="dk1"/>
                </a:solidFill>
                <a:latin typeface="Assistant"/>
                <a:ea typeface="Assistant"/>
                <a:cs typeface="Assistant"/>
                <a:sym typeface="Assistant"/>
              </a:rPr>
              <a:t>בגזרת הדרום:</a:t>
            </a:r>
            <a:endParaRPr b="1" sz="1500">
              <a:solidFill>
                <a:schemeClr val="dk1"/>
              </a:solidFill>
              <a:latin typeface="Assistant"/>
              <a:ea typeface="Assistant"/>
              <a:cs typeface="Assistant"/>
              <a:sym typeface="Assistant"/>
            </a:endParaRPr>
          </a:p>
          <a:p>
            <a:pPr indent="-292100" lvl="0" marL="457200" rtl="1" algn="r">
              <a:lnSpc>
                <a:spcPct val="115000"/>
              </a:lnSpc>
              <a:spcBef>
                <a:spcPts val="0"/>
              </a:spcBef>
              <a:spcAft>
                <a:spcPts val="0"/>
              </a:spcAft>
              <a:buClr>
                <a:schemeClr val="dk1"/>
              </a:buClr>
              <a:buSzPts val="1000"/>
              <a:buFont typeface="Assistant"/>
              <a:buChar char="●"/>
            </a:pPr>
            <a:r>
              <a:rPr b="1" lang="en-US" sz="1000">
                <a:solidFill>
                  <a:schemeClr val="dk1"/>
                </a:solidFill>
                <a:latin typeface="Assistant"/>
                <a:ea typeface="Assistant"/>
                <a:cs typeface="Assistant"/>
                <a:sym typeface="Assistant"/>
              </a:rPr>
              <a:t>לוחמי צק"ח 5 השמידו מאות תשתיות טרור, עמדות שיגור ואמצעי תצפית במרחב שכונת ח׳רבת אח׳זעה. </a:t>
            </a:r>
            <a:r>
              <a:rPr lang="en-US" sz="1000">
                <a:solidFill>
                  <a:schemeClr val="dk1"/>
                </a:solidFill>
                <a:latin typeface="Assistant"/>
                <a:ea typeface="Assistant"/>
                <a:cs typeface="Assistant"/>
                <a:sym typeface="Assistant"/>
              </a:rPr>
              <a:t>בתוך מבנים אזרחיים ובכסות האזרחים, הקים והשמיש החמאס מאות תשתיות טרור. במסגרת מבצע "עוז וניר", פשטו הלוחמים על תשתיות טרור, רבות מהן בתוך בתי ספר, מתנ״סים ומבני עירייה. במרחב אותרו פירים ותוואי מנהור משמעותיים, אמל"ח רבים וחומרי מודיעין, הסתה וטרור. </a:t>
            </a:r>
            <a:endParaRPr sz="1000">
              <a:solidFill>
                <a:schemeClr val="dk1"/>
              </a:solidFill>
              <a:latin typeface="Assistant"/>
              <a:ea typeface="Assistant"/>
              <a:cs typeface="Assistant"/>
              <a:sym typeface="Assistant"/>
            </a:endParaRPr>
          </a:p>
          <a:p>
            <a:pPr indent="-292100" lvl="0" marL="457200" rtl="1" algn="r">
              <a:lnSpc>
                <a:spcPct val="115000"/>
              </a:lnSpc>
              <a:spcBef>
                <a:spcPts val="0"/>
              </a:spcBef>
              <a:spcAft>
                <a:spcPts val="0"/>
              </a:spcAft>
              <a:buClr>
                <a:schemeClr val="dk1"/>
              </a:buClr>
              <a:buSzPts val="1000"/>
              <a:buFont typeface="Assistant"/>
              <a:buChar char="●"/>
            </a:pPr>
            <a:r>
              <a:rPr lang="en-US" sz="1000">
                <a:solidFill>
                  <a:schemeClr val="dk1"/>
                </a:solidFill>
                <a:latin typeface="Assistant"/>
                <a:ea typeface="Assistant"/>
                <a:cs typeface="Assistant"/>
                <a:sym typeface="Assistant"/>
              </a:rPr>
              <a:t>במהלך היממה האחרונה, </a:t>
            </a:r>
            <a:r>
              <a:rPr b="1" lang="en-US" sz="1000">
                <a:solidFill>
                  <a:schemeClr val="dk1"/>
                </a:solidFill>
                <a:latin typeface="Assistant"/>
                <a:ea typeface="Assistant"/>
                <a:cs typeface="Assistant"/>
                <a:sym typeface="Assistant"/>
              </a:rPr>
              <a:t>חשף צה"ל בתקשורת הבינלאומית מנהרה בחאן יונס שאותרה ע"י צק"ח עוצבת הקומנדו, לוחמי יהל"ם ויחידה מיוחדת </a:t>
            </a:r>
            <a:r>
              <a:rPr lang="en-US" sz="1000">
                <a:solidFill>
                  <a:schemeClr val="dk1"/>
                </a:solidFill>
                <a:latin typeface="Assistant"/>
                <a:ea typeface="Assistant"/>
                <a:cs typeface="Assistant"/>
                <a:sym typeface="Assistant"/>
              </a:rPr>
              <a:t>ומתחברת לתוואי תת קרקעי נרחב ומסועף. המנהרה ממוקמת בלב מרחב אזרחי בחאן יונס, ולפי הערכות הושקעו בבנייתה מיליוני שקלים. </a:t>
            </a:r>
            <a:endParaRPr sz="1000">
              <a:solidFill>
                <a:schemeClr val="dk1"/>
              </a:solidFill>
              <a:latin typeface="Assistant"/>
              <a:ea typeface="Assistant"/>
              <a:cs typeface="Assistant"/>
              <a:sym typeface="Assistant"/>
            </a:endParaRPr>
          </a:p>
          <a:p>
            <a:pPr indent="-292100" lvl="0" marL="457200" rtl="1" algn="r">
              <a:lnSpc>
                <a:spcPct val="115000"/>
              </a:lnSpc>
              <a:spcBef>
                <a:spcPts val="0"/>
              </a:spcBef>
              <a:spcAft>
                <a:spcPts val="0"/>
              </a:spcAft>
              <a:buClr>
                <a:schemeClr val="dk1"/>
              </a:buClr>
              <a:buSzPts val="1000"/>
              <a:buFont typeface="Assistant"/>
              <a:buChar char="●"/>
            </a:pPr>
            <a:r>
              <a:rPr b="1" lang="en-US" sz="1000">
                <a:solidFill>
                  <a:schemeClr val="dk1"/>
                </a:solidFill>
                <a:latin typeface="Assistant"/>
                <a:ea typeface="Assistant"/>
                <a:cs typeface="Assistant"/>
                <a:sym typeface="Assistant"/>
              </a:rPr>
              <a:t>כוחות אוגדה 98 נלחמים בתווך התת קרקעי בחאן יונס במקביל ללחימה עצימה </a:t>
            </a:r>
            <a:r>
              <a:rPr lang="en-US" sz="1000">
                <a:solidFill>
                  <a:schemeClr val="dk1"/>
                </a:solidFill>
                <a:latin typeface="Assistant"/>
                <a:ea typeface="Assistant"/>
                <a:cs typeface="Assistant"/>
                <a:sym typeface="Assistant"/>
              </a:rPr>
              <a:t>בתאי השטח הצפופים בכל מרחבי העיר עם מגוון כוחות ויכולות. לוחמי הנדסה, יחידת יהל"ם, כוחות קומנדו וכוחות נוספים מובילים את מאמץ </a:t>
            </a:r>
            <a:r>
              <a:rPr b="1" lang="en-US" sz="1000">
                <a:solidFill>
                  <a:schemeClr val="dk1"/>
                </a:solidFill>
                <a:latin typeface="Assistant"/>
                <a:ea typeface="Assistant"/>
                <a:cs typeface="Assistant"/>
                <a:sym typeface="Assistant"/>
              </a:rPr>
              <a:t>איתור המנהרות, חקירתן והשמדתן</a:t>
            </a:r>
            <a:r>
              <a:rPr lang="en-US" sz="1000">
                <a:solidFill>
                  <a:schemeClr val="dk1"/>
                </a:solidFill>
                <a:latin typeface="Assistant"/>
                <a:ea typeface="Assistant"/>
                <a:cs typeface="Assistant"/>
                <a:sym typeface="Assistant"/>
              </a:rPr>
              <a:t> באמצעות יכולות טכנולוגיות ויכולות מבצעיות מתקדמות. במהלך הלחימה בתת הקרקע, הלוחמים איתרו מעל 300 פירים, בניהם פירים המובילים למנהרות תת קרקעיות משמעותיות, פירי לחימה טקטית ופירים המשמשים כמצבורי אמל"ח ומתחמי לחימה. </a:t>
            </a:r>
            <a:r>
              <a:rPr b="1" lang="en-US" sz="1000">
                <a:solidFill>
                  <a:schemeClr val="dk1"/>
                </a:solidFill>
                <a:latin typeface="Assistant"/>
                <a:ea typeface="Assistant"/>
                <a:cs typeface="Assistant"/>
                <a:sym typeface="Assistant"/>
              </a:rPr>
              <a:t>עד כה הושמדו ויצאו משימוש מעל ל-100 מנהרות, בהן בין היתר חוסלו מחבלים.</a:t>
            </a:r>
            <a:endParaRPr b="1" sz="1350">
              <a:solidFill>
                <a:srgbClr val="30323F"/>
              </a:solidFill>
              <a:highlight>
                <a:srgbClr val="F1F6FB"/>
              </a:highlight>
            </a:endParaRPr>
          </a:p>
          <a:p>
            <a:pPr indent="-292100" lvl="0" marL="457200" rtl="1" algn="r">
              <a:lnSpc>
                <a:spcPct val="115000"/>
              </a:lnSpc>
              <a:spcBef>
                <a:spcPts val="0"/>
              </a:spcBef>
              <a:spcAft>
                <a:spcPts val="0"/>
              </a:spcAft>
              <a:buClr>
                <a:srgbClr val="30323F"/>
              </a:buClr>
              <a:buSzPts val="1000"/>
              <a:buChar char="●"/>
            </a:pPr>
            <a:r>
              <a:rPr b="1" lang="en-US" sz="1000">
                <a:solidFill>
                  <a:schemeClr val="dk1"/>
                </a:solidFill>
                <a:latin typeface="Assistant"/>
                <a:ea typeface="Assistant"/>
                <a:cs typeface="Assistant"/>
                <a:sym typeface="Assistant"/>
              </a:rPr>
              <a:t>לוחמי צק"ח גולני </a:t>
            </a:r>
            <a:r>
              <a:rPr lang="en-US" sz="1000">
                <a:solidFill>
                  <a:schemeClr val="dk1"/>
                </a:solidFill>
                <a:latin typeface="Assistant"/>
                <a:ea typeface="Assistant"/>
                <a:cs typeface="Assistant"/>
                <a:sym typeface="Assistant"/>
              </a:rPr>
              <a:t>הפועלים במרחב אל-מע'אזי זיהו שלושה מחבלים חמושים בקלצ'ים. במעקב אחר החוליה באמצעות כלי טיס, זוהו המחבלים כשהם יוצאים מפיר מנהרה וחוסלו בתקיפה על ידי כלי טיס של חיל האוויר. </a:t>
            </a:r>
            <a:r>
              <a:rPr b="1" lang="en-US" sz="1000">
                <a:solidFill>
                  <a:schemeClr val="dk1"/>
                </a:solidFill>
                <a:latin typeface="Assistant"/>
                <a:ea typeface="Assistant"/>
                <a:cs typeface="Assistant"/>
                <a:sym typeface="Assistant"/>
              </a:rPr>
              <a:t>בהכוונה מודעינית לוחמי החטיבה איתרו אמל"ח רבים.</a:t>
            </a:r>
            <a:endParaRPr b="1" sz="1000">
              <a:solidFill>
                <a:schemeClr val="dk1"/>
              </a:solidFill>
              <a:latin typeface="Assistant"/>
              <a:ea typeface="Assistant"/>
              <a:cs typeface="Assistant"/>
              <a:sym typeface="Assistant"/>
            </a:endParaRPr>
          </a:p>
          <a:p>
            <a:pPr indent="-292100" lvl="0" marL="457200" rtl="1" algn="r">
              <a:lnSpc>
                <a:spcPct val="115000"/>
              </a:lnSpc>
              <a:spcBef>
                <a:spcPts val="0"/>
              </a:spcBef>
              <a:spcAft>
                <a:spcPts val="0"/>
              </a:spcAft>
              <a:buClr>
                <a:srgbClr val="30323F"/>
              </a:buClr>
              <a:buSzPts val="1000"/>
              <a:buChar char="●"/>
            </a:pPr>
            <a:r>
              <a:rPr lang="en-US" sz="1000">
                <a:solidFill>
                  <a:schemeClr val="dk1"/>
                </a:solidFill>
                <a:latin typeface="Assistant"/>
                <a:ea typeface="Assistant"/>
                <a:cs typeface="Assistant"/>
                <a:sym typeface="Assistant"/>
              </a:rPr>
              <a:t>במסגרת פעילות במרחב אל מע'אזי, </a:t>
            </a:r>
            <a:r>
              <a:rPr b="1" lang="en-US" sz="1000">
                <a:solidFill>
                  <a:schemeClr val="dk1"/>
                </a:solidFill>
                <a:latin typeface="Assistant"/>
                <a:ea typeface="Assistant"/>
                <a:cs typeface="Assistant"/>
                <a:sym typeface="Assistant"/>
              </a:rPr>
              <a:t>לוחמי חטיבת יפתח (11)</a:t>
            </a:r>
            <a:r>
              <a:rPr lang="en-US" sz="1000">
                <a:solidFill>
                  <a:schemeClr val="dk1"/>
                </a:solidFill>
                <a:latin typeface="Assistant"/>
                <a:ea typeface="Assistant"/>
                <a:cs typeface="Assistant"/>
                <a:sym typeface="Assistant"/>
              </a:rPr>
              <a:t> זיהו שמונה מחבלים נעים לכיוון ביה"ס המשמש לפעילות טרור ו</a:t>
            </a:r>
            <a:r>
              <a:rPr b="1" lang="en-US" sz="1000">
                <a:solidFill>
                  <a:schemeClr val="dk1"/>
                </a:solidFill>
                <a:latin typeface="Assistant"/>
                <a:ea typeface="Assistant"/>
                <a:cs typeface="Assistant"/>
                <a:sym typeface="Assistant"/>
              </a:rPr>
              <a:t>חיסלו אותם באמצעות ירי צלפים. </a:t>
            </a:r>
            <a:endParaRPr b="1" sz="1000">
              <a:solidFill>
                <a:schemeClr val="dk1"/>
              </a:solidFill>
              <a:latin typeface="Assistant"/>
              <a:ea typeface="Assistant"/>
              <a:cs typeface="Assistant"/>
              <a:sym typeface="Assistant"/>
            </a:endParaRPr>
          </a:p>
          <a:p>
            <a:pPr indent="-292100" lvl="0" marL="457200" rtl="1" algn="r">
              <a:lnSpc>
                <a:spcPct val="115000"/>
              </a:lnSpc>
              <a:spcBef>
                <a:spcPts val="0"/>
              </a:spcBef>
              <a:spcAft>
                <a:spcPts val="0"/>
              </a:spcAft>
              <a:buClr>
                <a:srgbClr val="30323F"/>
              </a:buClr>
              <a:buSzPts val="1000"/>
              <a:buChar char="●"/>
            </a:pPr>
            <a:r>
              <a:rPr lang="en-US" sz="1000">
                <a:solidFill>
                  <a:schemeClr val="dk1"/>
                </a:solidFill>
                <a:latin typeface="Assistant"/>
                <a:ea typeface="Assistant"/>
                <a:cs typeface="Assistant"/>
                <a:sym typeface="Assistant"/>
              </a:rPr>
              <a:t>בח'אן יונס, מכלול האש של </a:t>
            </a:r>
            <a:r>
              <a:rPr b="1" lang="en-US" sz="1000">
                <a:solidFill>
                  <a:schemeClr val="dk1"/>
                </a:solidFill>
                <a:latin typeface="Assistant"/>
                <a:ea typeface="Assistant"/>
                <a:cs typeface="Assistant"/>
                <a:sym typeface="Assistant"/>
              </a:rPr>
              <a:t>צק"ח גבעתי זיהה שלושה מחבלים יוצאים ממבנה בו אותרו אמל"ח,</a:t>
            </a:r>
            <a:r>
              <a:rPr lang="en-US" sz="1000">
                <a:solidFill>
                  <a:schemeClr val="dk1"/>
                </a:solidFill>
                <a:latin typeface="Assistant"/>
                <a:ea typeface="Assistant"/>
                <a:cs typeface="Assistant"/>
                <a:sym typeface="Assistant"/>
              </a:rPr>
              <a:t> ובשיתוף פעולה עם הלוחמים הכווין המכלול כלי טיס של חיל האוויר שתקף אותם והם חוסלו. </a:t>
            </a:r>
            <a:endParaRPr sz="1000">
              <a:solidFill>
                <a:schemeClr val="dk1"/>
              </a:solidFill>
              <a:latin typeface="Assistant"/>
              <a:ea typeface="Assistant"/>
              <a:cs typeface="Assistant"/>
              <a:sym typeface="Assistant"/>
            </a:endParaRPr>
          </a:p>
          <a:p>
            <a:pPr indent="-292100" lvl="0" marL="457200" rtl="1" algn="r">
              <a:lnSpc>
                <a:spcPct val="115000"/>
              </a:lnSpc>
              <a:spcBef>
                <a:spcPts val="0"/>
              </a:spcBef>
              <a:spcAft>
                <a:spcPts val="0"/>
              </a:spcAft>
              <a:buClr>
                <a:srgbClr val="30323F"/>
              </a:buClr>
              <a:buSzPts val="1000"/>
              <a:buChar char="●"/>
            </a:pPr>
            <a:r>
              <a:rPr lang="en-US" sz="1000">
                <a:solidFill>
                  <a:schemeClr val="dk1"/>
                </a:solidFill>
                <a:latin typeface="Assistant"/>
                <a:ea typeface="Assistant"/>
                <a:cs typeface="Assistant"/>
                <a:sym typeface="Assistant"/>
              </a:rPr>
              <a:t>מכלול האש של</a:t>
            </a:r>
            <a:r>
              <a:rPr b="1" lang="en-US" sz="1000">
                <a:solidFill>
                  <a:schemeClr val="dk1"/>
                </a:solidFill>
                <a:latin typeface="Assistant"/>
                <a:ea typeface="Assistant"/>
                <a:cs typeface="Assistant"/>
                <a:sym typeface="Assistant"/>
              </a:rPr>
              <a:t> עוצבת הקומנדו </a:t>
            </a:r>
            <a:r>
              <a:rPr lang="en-US" sz="1000">
                <a:solidFill>
                  <a:schemeClr val="dk1"/>
                </a:solidFill>
                <a:latin typeface="Assistant"/>
                <a:ea typeface="Assistant"/>
                <a:cs typeface="Assistant"/>
                <a:sym typeface="Assistant"/>
              </a:rPr>
              <a:t>זיהה שני מחבלים מניחים מטען על הקרקע, ובהכוונת כלי טיס חוסלו המחבלים. בהמשך, זיהה מכלול האש שני מחבלים נוספים נכנסים למבנה, כאשר אחד מהם עלה על הגג לתצפת על כוחותינו. </a:t>
            </a:r>
            <a:r>
              <a:rPr b="1" lang="en-US" sz="1000">
                <a:solidFill>
                  <a:schemeClr val="dk1"/>
                </a:solidFill>
                <a:latin typeface="Assistant"/>
                <a:ea typeface="Assistant"/>
                <a:cs typeface="Assistant"/>
                <a:sym typeface="Assistant"/>
              </a:rPr>
              <a:t>שני המחבלים חוסלו ע״י מטוס קרב.</a:t>
            </a:r>
            <a:endParaRPr b="1" sz="1000">
              <a:solidFill>
                <a:schemeClr val="dk1"/>
              </a:solidFill>
              <a:latin typeface="Assistant"/>
              <a:ea typeface="Assistant"/>
              <a:cs typeface="Assistant"/>
              <a:sym typeface="Assistant"/>
            </a:endParaRPr>
          </a:p>
          <a:p>
            <a:pPr indent="-292100" lvl="0" marL="457200" rtl="1" algn="r">
              <a:lnSpc>
                <a:spcPct val="115000"/>
              </a:lnSpc>
              <a:spcBef>
                <a:spcPts val="0"/>
              </a:spcBef>
              <a:spcAft>
                <a:spcPts val="0"/>
              </a:spcAft>
              <a:buClr>
                <a:srgbClr val="30323F"/>
              </a:buClr>
              <a:buSzPts val="1000"/>
              <a:buChar char="●"/>
            </a:pPr>
            <a:r>
              <a:rPr b="1" lang="en-US" sz="1000">
                <a:solidFill>
                  <a:schemeClr val="dk1"/>
                </a:solidFill>
                <a:latin typeface="Assistant"/>
                <a:ea typeface="Assistant"/>
                <a:cs typeface="Assistant"/>
                <a:sym typeface="Assistant"/>
              </a:rPr>
              <a:t>לוחמי צק"ח 4 הנלחמים בח'אן יונס סגרו מעגל מהיר ותקפו תשתיות טרור</a:t>
            </a:r>
            <a:r>
              <a:rPr lang="en-US" sz="1000">
                <a:solidFill>
                  <a:schemeClr val="dk1"/>
                </a:solidFill>
                <a:latin typeface="Assistant"/>
                <a:ea typeface="Assistant"/>
                <a:cs typeface="Assistant"/>
                <a:sym typeface="Assistant"/>
              </a:rPr>
              <a:t> מהם זוהה ירי טילי נ"ט לעבר כוחות החטיבה.</a:t>
            </a:r>
            <a:endParaRPr b="1" sz="1000">
              <a:solidFill>
                <a:schemeClr val="dk1"/>
              </a:solidFill>
              <a:latin typeface="Assistant"/>
              <a:ea typeface="Assistant"/>
              <a:cs typeface="Assistant"/>
              <a:sym typeface="Assistant"/>
            </a:endParaRPr>
          </a:p>
          <a:p>
            <a:pPr indent="0" lvl="0" marL="0" marR="0" rtl="1" algn="r">
              <a:lnSpc>
                <a:spcPct val="115000"/>
              </a:lnSpc>
              <a:spcBef>
                <a:spcPts val="0"/>
              </a:spcBef>
              <a:spcAft>
                <a:spcPts val="0"/>
              </a:spcAft>
              <a:buNone/>
            </a:pPr>
            <a:r>
              <a:t/>
            </a:r>
            <a:endParaRPr b="1" sz="1100">
              <a:solidFill>
                <a:schemeClr val="dk1"/>
              </a:solidFill>
              <a:latin typeface="Assistant"/>
              <a:ea typeface="Assistant"/>
              <a:cs typeface="Assistant"/>
              <a:sym typeface="Assistant"/>
            </a:endParaRPr>
          </a:p>
          <a:p>
            <a:pPr indent="0" lvl="0" marL="0" marR="0" rtl="1" algn="r">
              <a:lnSpc>
                <a:spcPct val="115000"/>
              </a:lnSpc>
              <a:spcBef>
                <a:spcPts val="0"/>
              </a:spcBef>
              <a:spcAft>
                <a:spcPts val="0"/>
              </a:spcAft>
              <a:buNone/>
            </a:pPr>
            <a:r>
              <a:rPr b="1" lang="en-US" sz="1500">
                <a:solidFill>
                  <a:schemeClr val="dk1"/>
                </a:solidFill>
                <a:latin typeface="Assistant"/>
                <a:ea typeface="Assistant"/>
                <a:cs typeface="Assistant"/>
                <a:sym typeface="Assistant"/>
              </a:rPr>
              <a:t>בגזרת הצפון:</a:t>
            </a:r>
            <a:endParaRPr b="1" sz="1500">
              <a:solidFill>
                <a:schemeClr val="dk1"/>
              </a:solidFill>
              <a:latin typeface="Assistant"/>
              <a:ea typeface="Assistant"/>
              <a:cs typeface="Assistant"/>
              <a:sym typeface="Assistant"/>
            </a:endParaRPr>
          </a:p>
          <a:p>
            <a:pPr indent="-292100" lvl="0" marL="457200" marR="0" rtl="1" algn="r">
              <a:lnSpc>
                <a:spcPct val="115000"/>
              </a:lnSpc>
              <a:spcBef>
                <a:spcPts val="0"/>
              </a:spcBef>
              <a:spcAft>
                <a:spcPts val="0"/>
              </a:spcAft>
              <a:buClr>
                <a:schemeClr val="dk1"/>
              </a:buClr>
              <a:buSzPts val="1000"/>
              <a:buFont typeface="Assistant"/>
              <a:buChar char="●"/>
            </a:pPr>
            <a:r>
              <a:rPr lang="en-US" sz="1000">
                <a:solidFill>
                  <a:schemeClr val="dk1"/>
                </a:solidFill>
                <a:latin typeface="Assistant"/>
                <a:ea typeface="Assistant"/>
                <a:cs typeface="Assistant"/>
                <a:sym typeface="Assistant"/>
              </a:rPr>
              <a:t>אמש, </a:t>
            </a:r>
            <a:r>
              <a:rPr b="1" lang="en-US" sz="1000">
                <a:solidFill>
                  <a:schemeClr val="dk1"/>
                </a:solidFill>
                <a:latin typeface="Assistant"/>
                <a:ea typeface="Assistant"/>
                <a:cs typeface="Assistant"/>
                <a:sym typeface="Assistant"/>
              </a:rPr>
              <a:t>מטוסי קרב של חיל האוויר תקפו מפקדה מבצעית ועמדת שיגור של ארגון הטרור חיזבאללה</a:t>
            </a:r>
            <a:r>
              <a:rPr lang="en-US" sz="1000">
                <a:solidFill>
                  <a:schemeClr val="dk1"/>
                </a:solidFill>
                <a:latin typeface="Assistant"/>
                <a:ea typeface="Assistant"/>
                <a:cs typeface="Assistant"/>
                <a:sym typeface="Assistant"/>
              </a:rPr>
              <a:t> בדרום לבנון. בנוסף, זוהו שלושה שיגורים משטח לבנון לעבר מרחב ערב אל-עראמשה שנפלו בשטחים פתוחים,</a:t>
            </a:r>
            <a:r>
              <a:rPr b="1" lang="en-US" sz="1000">
                <a:solidFill>
                  <a:schemeClr val="dk1"/>
                </a:solidFill>
                <a:latin typeface="Assistant"/>
                <a:ea typeface="Assistant"/>
                <a:cs typeface="Assistant"/>
                <a:sym typeface="Assistant"/>
              </a:rPr>
              <a:t> צה"ל תוקף את מקור הירי.</a:t>
            </a:r>
            <a:endParaRPr b="1" sz="1100">
              <a:solidFill>
                <a:schemeClr val="dk1"/>
              </a:solidFill>
              <a:latin typeface="Assistant"/>
              <a:ea typeface="Assistant"/>
              <a:cs typeface="Assistant"/>
              <a:sym typeface="Assistant"/>
            </a:endParaRPr>
          </a:p>
          <a:p>
            <a:pPr indent="0" lvl="0" marL="0" marR="0" rtl="1" algn="r">
              <a:lnSpc>
                <a:spcPct val="115000"/>
              </a:lnSpc>
              <a:spcBef>
                <a:spcPts val="0"/>
              </a:spcBef>
              <a:spcAft>
                <a:spcPts val="0"/>
              </a:spcAft>
              <a:buNone/>
            </a:pPr>
            <a:r>
              <a:t/>
            </a:r>
            <a:endParaRPr sz="1100">
              <a:solidFill>
                <a:schemeClr val="dk1"/>
              </a:solidFill>
              <a:latin typeface="Assistant"/>
              <a:ea typeface="Assistant"/>
              <a:cs typeface="Assistant"/>
              <a:sym typeface="Assistant"/>
            </a:endParaRPr>
          </a:p>
          <a:p>
            <a:pPr indent="0" lvl="0" marL="0" marR="0" rtl="1" algn="just">
              <a:lnSpc>
                <a:spcPct val="115000"/>
              </a:lnSpc>
              <a:spcBef>
                <a:spcPts val="0"/>
              </a:spcBef>
              <a:spcAft>
                <a:spcPts val="0"/>
              </a:spcAft>
              <a:buNone/>
            </a:pPr>
            <a:r>
              <a:rPr b="1" lang="en-US" sz="1500">
                <a:solidFill>
                  <a:schemeClr val="dk1"/>
                </a:solidFill>
                <a:latin typeface="Assistant"/>
                <a:ea typeface="Assistant"/>
                <a:cs typeface="Assistant"/>
                <a:sym typeface="Assistant"/>
              </a:rPr>
              <a:t>בגזרת יהודה ושומרון:</a:t>
            </a:r>
            <a:endParaRPr sz="1350">
              <a:solidFill>
                <a:srgbClr val="30323F"/>
              </a:solidFill>
              <a:highlight>
                <a:srgbClr val="F1F6FB"/>
              </a:highlight>
            </a:endParaRPr>
          </a:p>
          <a:p>
            <a:pPr indent="-292100" lvl="0" marL="457200" marR="0" rtl="1" algn="r">
              <a:lnSpc>
                <a:spcPct val="115000"/>
              </a:lnSpc>
              <a:spcBef>
                <a:spcPts val="0"/>
              </a:spcBef>
              <a:spcAft>
                <a:spcPts val="0"/>
              </a:spcAft>
              <a:buClr>
                <a:schemeClr val="dk1"/>
              </a:buClr>
              <a:buSzPts val="1000"/>
              <a:buFont typeface="Assistant"/>
              <a:buChar char="●"/>
            </a:pPr>
            <a:r>
              <a:rPr lang="en-US" sz="1000">
                <a:solidFill>
                  <a:schemeClr val="dk1"/>
                </a:solidFill>
                <a:latin typeface="Assistant"/>
                <a:ea typeface="Assistant"/>
                <a:cs typeface="Assistant"/>
                <a:sym typeface="Assistant"/>
              </a:rPr>
              <a:t>אמש,</a:t>
            </a:r>
            <a:r>
              <a:rPr b="1" lang="en-US" sz="1000">
                <a:solidFill>
                  <a:schemeClr val="dk1"/>
                </a:solidFill>
                <a:latin typeface="Assistant"/>
                <a:ea typeface="Assistant"/>
                <a:cs typeface="Assistant"/>
                <a:sym typeface="Assistant"/>
              </a:rPr>
              <a:t> </a:t>
            </a:r>
            <a:r>
              <a:rPr b="1" lang="en-US" sz="1000">
                <a:solidFill>
                  <a:schemeClr val="dk1"/>
                </a:solidFill>
                <a:latin typeface="Assistant"/>
                <a:ea typeface="Assistant"/>
                <a:cs typeface="Assistant"/>
                <a:sym typeface="Assistant"/>
              </a:rPr>
              <a:t>תצפיתניות מיחידה 636 זיהו שני חשודים במרחב חטיבת הבקעה והעמקים שברשותם 49 אקדחים ורובה M-16.</a:t>
            </a:r>
            <a:r>
              <a:rPr lang="en-US" sz="1000">
                <a:solidFill>
                  <a:schemeClr val="dk1"/>
                </a:solidFill>
                <a:latin typeface="Assistant"/>
                <a:ea typeface="Assistant"/>
                <a:cs typeface="Assistant"/>
                <a:sym typeface="Assistant"/>
              </a:rPr>
              <a:t> לוחמי יחידת מתילן ממג"ב איו"ש, כוחות צה"ל במילואים מגדוד 5035 ויחידת יט"ר נערכו לכך בשבועיים האחרונים באמצעות מידע מודיעיני.</a:t>
            </a:r>
            <a:endParaRPr sz="1000">
              <a:solidFill>
                <a:schemeClr val="dk1"/>
              </a:solidFill>
              <a:latin typeface="Assistant"/>
              <a:ea typeface="Assistant"/>
              <a:cs typeface="Assistant"/>
              <a:sym typeface="Assistant"/>
            </a:endParaRPr>
          </a:p>
          <a:p>
            <a:pPr indent="-292100" lvl="0" marL="457200" marR="0" rtl="1" algn="r">
              <a:lnSpc>
                <a:spcPct val="115000"/>
              </a:lnSpc>
              <a:spcBef>
                <a:spcPts val="0"/>
              </a:spcBef>
              <a:spcAft>
                <a:spcPts val="0"/>
              </a:spcAft>
              <a:buClr>
                <a:schemeClr val="dk1"/>
              </a:buClr>
              <a:buSzPts val="1000"/>
              <a:buFont typeface="Assistant"/>
              <a:buChar char="●"/>
            </a:pPr>
            <a:r>
              <a:rPr b="1" lang="en-US" sz="1000">
                <a:solidFill>
                  <a:schemeClr val="dk1"/>
                </a:solidFill>
                <a:latin typeface="Assistant"/>
                <a:ea typeface="Assistant"/>
                <a:cs typeface="Assistant"/>
                <a:sym typeface="Assistant"/>
              </a:rPr>
              <a:t>לוחמי צה"ל, שב"כ, מג"ב ומצדה פעלו הלילה למעצר 24 מבוקשים</a:t>
            </a:r>
            <a:r>
              <a:rPr lang="en-US" sz="1000">
                <a:solidFill>
                  <a:schemeClr val="dk1"/>
                </a:solidFill>
                <a:latin typeface="Assistant"/>
                <a:ea typeface="Assistant"/>
                <a:cs typeface="Assistant"/>
                <a:sym typeface="Assistant"/>
              </a:rPr>
              <a:t> ברחבי יהודה ושומרון ובחטיבת הבקעה והעמקים.</a:t>
            </a:r>
            <a:endParaRPr sz="1000">
              <a:solidFill>
                <a:schemeClr val="dk1"/>
              </a:solidFill>
              <a:latin typeface="Assistant"/>
              <a:ea typeface="Assistant"/>
              <a:cs typeface="Assistant"/>
              <a:sym typeface="Assistant"/>
            </a:endParaRPr>
          </a:p>
          <a:p>
            <a:pPr indent="-292100" lvl="0" marL="457200" marR="0" rtl="1" algn="r">
              <a:lnSpc>
                <a:spcPct val="115000"/>
              </a:lnSpc>
              <a:spcBef>
                <a:spcPts val="0"/>
              </a:spcBef>
              <a:spcAft>
                <a:spcPts val="0"/>
              </a:spcAft>
              <a:buClr>
                <a:srgbClr val="30323F"/>
              </a:buClr>
              <a:buSzPts val="1000"/>
              <a:buChar char="●"/>
            </a:pPr>
            <a:r>
              <a:rPr lang="en-US" sz="1000">
                <a:solidFill>
                  <a:schemeClr val="dk1"/>
                </a:solidFill>
                <a:latin typeface="Assistant"/>
                <a:ea typeface="Assistant"/>
                <a:cs typeface="Assistant"/>
                <a:sym typeface="Assistant"/>
              </a:rPr>
              <a:t>ברמאללה, </a:t>
            </a:r>
            <a:r>
              <a:rPr b="1" lang="en-US" sz="1000">
                <a:solidFill>
                  <a:schemeClr val="dk1"/>
                </a:solidFill>
                <a:latin typeface="Assistant"/>
                <a:ea typeface="Assistant"/>
                <a:cs typeface="Assistant"/>
                <a:sym typeface="Assistant"/>
              </a:rPr>
              <a:t>מיפו הלוחמים את ביתו של מחבל מהפיגוע שאירע מוקדם יותר השבוע סמוך לצומת המשטרה הבריטית</a:t>
            </a:r>
            <a:r>
              <a:rPr lang="en-US" sz="1000">
                <a:solidFill>
                  <a:schemeClr val="dk1"/>
                </a:solidFill>
                <a:latin typeface="Assistant"/>
                <a:ea typeface="Assistant"/>
                <a:cs typeface="Assistant"/>
                <a:sym typeface="Assistant"/>
              </a:rPr>
              <a:t>. בכפר קריות, </a:t>
            </a:r>
            <a:r>
              <a:rPr b="1" lang="en-US" sz="1000">
                <a:solidFill>
                  <a:schemeClr val="dk1"/>
                </a:solidFill>
                <a:latin typeface="Assistant"/>
                <a:ea typeface="Assistant"/>
                <a:cs typeface="Assistant"/>
                <a:sym typeface="Assistant"/>
              </a:rPr>
              <a:t>עצרו הלוחמים פעיל בכיר בתא הסטודנטים של חמאס</a:t>
            </a:r>
            <a:r>
              <a:rPr lang="en-US" sz="1000">
                <a:solidFill>
                  <a:schemeClr val="dk1"/>
                </a:solidFill>
                <a:latin typeface="Assistant"/>
                <a:ea typeface="Assistant"/>
                <a:cs typeface="Assistant"/>
                <a:sym typeface="Assistant"/>
              </a:rPr>
              <a:t>. </a:t>
            </a:r>
            <a:endParaRPr sz="1000">
              <a:solidFill>
                <a:schemeClr val="dk1"/>
              </a:solidFill>
              <a:latin typeface="Assistant"/>
              <a:ea typeface="Assistant"/>
              <a:cs typeface="Assistant"/>
              <a:sym typeface="Assistant"/>
            </a:endParaRPr>
          </a:p>
          <a:p>
            <a:pPr indent="-292100" lvl="0" marL="457200" marR="0" rtl="1" algn="r">
              <a:lnSpc>
                <a:spcPct val="115000"/>
              </a:lnSpc>
              <a:spcBef>
                <a:spcPts val="0"/>
              </a:spcBef>
              <a:spcAft>
                <a:spcPts val="0"/>
              </a:spcAft>
              <a:buClr>
                <a:schemeClr val="dk1"/>
              </a:buClr>
              <a:buSzPts val="1000"/>
              <a:buFont typeface="Assistant"/>
              <a:buChar char="●"/>
            </a:pPr>
            <a:r>
              <a:rPr b="1" lang="en-US" sz="1000">
                <a:solidFill>
                  <a:schemeClr val="dk1"/>
                </a:solidFill>
                <a:latin typeface="Assistant"/>
                <a:ea typeface="Assistant"/>
                <a:cs typeface="Assistant"/>
                <a:sym typeface="Assistant"/>
              </a:rPr>
              <a:t>לוחמי דובדבן במילואים, מג״ב ושב״כ</a:t>
            </a:r>
            <a:r>
              <a:rPr lang="en-US" sz="1000">
                <a:solidFill>
                  <a:schemeClr val="dk1"/>
                </a:solidFill>
                <a:latin typeface="Assistant"/>
                <a:ea typeface="Assistant"/>
                <a:cs typeface="Assistant"/>
                <a:sym typeface="Assistant"/>
              </a:rPr>
              <a:t> פעלו בכפר ג'בע שבחטיבת מנשה למעצר פעילי טרור. במהלך הפעילות, </a:t>
            </a:r>
            <a:r>
              <a:rPr b="1" lang="en-US" sz="1000">
                <a:solidFill>
                  <a:schemeClr val="dk1"/>
                </a:solidFill>
                <a:latin typeface="Assistant"/>
                <a:ea typeface="Assistant"/>
                <a:cs typeface="Assistant"/>
                <a:sym typeface="Assistant"/>
              </a:rPr>
              <a:t>מבוקש בכיר מארגון הג'יהאד האיסלאמי הפלסטיני חוסל בעודו חמוש ונעצר.</a:t>
            </a:r>
            <a:endParaRPr b="1" sz="1000">
              <a:solidFill>
                <a:schemeClr val="dk1"/>
              </a:solidFill>
              <a:latin typeface="Assistant"/>
              <a:ea typeface="Assistant"/>
              <a:cs typeface="Assistant"/>
              <a:sym typeface="Assistant"/>
            </a:endParaRPr>
          </a:p>
          <a:p>
            <a:pPr indent="0" lvl="0" marL="0" marR="0" rtl="1" algn="just">
              <a:lnSpc>
                <a:spcPct val="115000"/>
              </a:lnSpc>
              <a:spcBef>
                <a:spcPts val="0"/>
              </a:spcBef>
              <a:spcAft>
                <a:spcPts val="0"/>
              </a:spcAft>
              <a:buNone/>
            </a:pPr>
            <a:r>
              <a:t/>
            </a:r>
            <a:endParaRPr b="1" sz="1200">
              <a:solidFill>
                <a:schemeClr val="dk1"/>
              </a:solidFill>
              <a:latin typeface="Assistant"/>
              <a:ea typeface="Assistant"/>
              <a:cs typeface="Assistant"/>
              <a:sym typeface="Assistant"/>
            </a:endParaRPr>
          </a:p>
          <a:p>
            <a:pPr indent="0" lvl="0" marL="0" marR="0" rtl="1" algn="just">
              <a:lnSpc>
                <a:spcPct val="115000"/>
              </a:lnSpc>
              <a:spcBef>
                <a:spcPts val="0"/>
              </a:spcBef>
              <a:spcAft>
                <a:spcPts val="0"/>
              </a:spcAft>
              <a:buNone/>
            </a:pPr>
            <a:r>
              <a:t/>
            </a:r>
            <a:endParaRPr b="1" sz="1200">
              <a:solidFill>
                <a:schemeClr val="dk1"/>
              </a:solidFill>
              <a:latin typeface="Assistant"/>
              <a:ea typeface="Assistant"/>
              <a:cs typeface="Assistant"/>
              <a:sym typeface="Assistant"/>
            </a:endParaRPr>
          </a:p>
          <a:p>
            <a:pPr indent="0" lvl="0" marL="0" rtl="1" algn="just">
              <a:spcBef>
                <a:spcPts val="0"/>
              </a:spcBef>
              <a:spcAft>
                <a:spcPts val="0"/>
              </a:spcAft>
              <a:buNone/>
            </a:pPr>
            <a:r>
              <a:t/>
            </a:r>
            <a:endParaRPr b="1" sz="1300">
              <a:solidFill>
                <a:schemeClr val="dk1"/>
              </a:solidFill>
              <a:latin typeface="Assistant"/>
              <a:ea typeface="Assistant"/>
              <a:cs typeface="Assistant"/>
              <a:sym typeface="Assistant"/>
            </a:endParaRPr>
          </a:p>
          <a:p>
            <a:pPr indent="0" lvl="0" marL="457200" marR="0" rtl="1" algn="just">
              <a:lnSpc>
                <a:spcPct val="115000"/>
              </a:lnSpc>
              <a:spcBef>
                <a:spcPts val="0"/>
              </a:spcBef>
              <a:spcAft>
                <a:spcPts val="0"/>
              </a:spcAft>
              <a:buNone/>
            </a:pPr>
            <a:r>
              <a:t/>
            </a:r>
            <a:endParaRPr b="1" sz="1100">
              <a:solidFill>
                <a:schemeClr val="dk1"/>
              </a:solidFill>
              <a:latin typeface="Assistant"/>
              <a:ea typeface="Assistant"/>
              <a:cs typeface="Assistant"/>
              <a:sym typeface="Assistant"/>
            </a:endParaRPr>
          </a:p>
          <a:p>
            <a:pPr indent="0" lvl="0" marL="0" marR="0" rtl="1" algn="just">
              <a:lnSpc>
                <a:spcPct val="115000"/>
              </a:lnSpc>
              <a:spcBef>
                <a:spcPts val="0"/>
              </a:spcBef>
              <a:spcAft>
                <a:spcPts val="0"/>
              </a:spcAft>
              <a:buNone/>
            </a:pPr>
            <a:r>
              <a:t/>
            </a:r>
            <a:endParaRPr sz="1300">
              <a:solidFill>
                <a:schemeClr val="dk1"/>
              </a:solidFill>
              <a:latin typeface="Assistant"/>
              <a:ea typeface="Assistant"/>
              <a:cs typeface="Assistant"/>
              <a:sym typeface="Assistant"/>
            </a:endParaRPr>
          </a:p>
          <a:p>
            <a:pPr indent="0" lvl="0" marL="0" rtl="1" algn="just">
              <a:lnSpc>
                <a:spcPct val="115000"/>
              </a:lnSpc>
              <a:spcBef>
                <a:spcPts val="0"/>
              </a:spcBef>
              <a:spcAft>
                <a:spcPts val="0"/>
              </a:spcAft>
              <a:buNone/>
            </a:pPr>
            <a:r>
              <a:t/>
            </a:r>
            <a:endParaRPr b="1" sz="1500">
              <a:solidFill>
                <a:schemeClr val="dk1"/>
              </a:solidFill>
              <a:latin typeface="Assistant"/>
              <a:ea typeface="Assistant"/>
              <a:cs typeface="Assistant"/>
              <a:sym typeface="Assistant"/>
            </a:endParaRPr>
          </a:p>
          <a:p>
            <a:pPr indent="0" lvl="0" marL="457200" rtl="1" algn="r">
              <a:lnSpc>
                <a:spcPct val="115000"/>
              </a:lnSpc>
              <a:spcBef>
                <a:spcPts val="0"/>
              </a:spcBef>
              <a:spcAft>
                <a:spcPts val="0"/>
              </a:spcAft>
              <a:buNone/>
            </a:pPr>
            <a:r>
              <a:t/>
            </a:r>
            <a:endParaRPr b="1" sz="1100">
              <a:solidFill>
                <a:schemeClr val="dk1"/>
              </a:solidFill>
              <a:latin typeface="Assistant"/>
              <a:ea typeface="Assistant"/>
              <a:cs typeface="Assistant"/>
              <a:sym typeface="Assistant"/>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