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800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6</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השבוע השישי למלחמה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18</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ד'</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17:00)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94524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304800" lvl="0" marL="457200" rtl="1" algn="r">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כוחות צה"ל ממשיכים להילחם בעוז בשטח הרצועה כשהם מתמקדים במרכז העיר עזה. הפעולה הנחושה של כוחות היבשה, כשהם מלווים בידי חיל האוויר וחיל הים וניזונים מהמודיעין האיכותי של  אגף המודיעין ושב"כ, מפעילה לחץ גדל והולך על חמאס. </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חיילי צה"ל נעים ממשימה למשימה כשהם פועלים בהתאם לתוכניות מבצעיות סדורות. הכוחות מטהרים את המרחב, סורקים ומאתרים אמצעי לחימה, פירי טרור וחומרים מודיעיניים.</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וגורמים אחרים מקיימים מאמצים סמויים וגלויים להשבת החטופים. במהלך השבוע אותרו בעזרת מודיעין מדויק גופותיהן של שתי חטופות שנרצחו ברצועת עזה והובאו לקבר ישראל.</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במהלך הלחימה חשפו הכוחות את השימוש השיטתי של חמאס בתשתיות אזרחיות, בדגש על בתי החולים, לצרכי טרור. בבתי החולים אליהם נכנס צה"ל נמצאו מפקדות מבצעיות וציוד צבאי רב שנועדו לפגוע באזרחי ישראל. זהו ביטוי לשימוש האכזרי בתושבי עזה כמגן אנושי העומד בניגוד לעקרונות המוסר הבסיסיים ביותר ולדין הבין-לאומי.</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מבקש לפגוע במחבלי החמאס ולא באוכלוסייה האזרחית ולכן  מאפשר מעבר של אזרחים עזתיים דרומה באמצעות מסדרונות הומניטריים. פעולה זו מסייעת ללוחמים להמשיך ולפעול במקצועיות ובנחישות ושומרת על המשך חופש הפעולה של ישראל.</a:t>
            </a:r>
            <a:endParaRPr sz="11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100">
              <a:solidFill>
                <a:schemeClr val="dk1"/>
              </a:solidFill>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פרוסים לכל אורך גבול הצפון ומגיבים בעוצמה בתגובה לכל ירי או ניסיון ירי אל עבר שטח ישראל. </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לאורך השבוע תקף צה"ל תשתיות טרור רבות בדרום לבנון בהם מגדלי תצפית, עמדות שיגור, מחסנים של אמצעי לחימה ועוד.</a:t>
            </a:r>
            <a:endParaRPr sz="11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2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פועל בכל רחבי יהודה ושומרון על-מנת לסכל פיגועים, לפגוע בתשתיות טרור ולעצור מבוקשים. לאורך השבוע פעל צה"ל בטול כרם, ג'נין, שכם ובמקומות נוספים. החיילים פועלים בהתאם למודיעין מהקרקע ונעזרים בגיבוי של חיל האוויר.</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לאורך השבוע היו מספר אירועי טרור באיו"ש, שניים מהם בסוף השבוע: ביום חמישי פתחו באש שלושה מחבלים במחסום המנהרות שבין ירושלים לגוש עציון, וביום שישי ירו מחבלים באש בצומת הזית שבחברון.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סיכום המלחמה עד כה:</a:t>
            </a:r>
            <a:endParaRPr b="1" sz="7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a:t>
            </a:r>
            <a:r>
              <a:rPr b="1" lang="en-US" sz="1100">
                <a:solidFill>
                  <a:schemeClr val="dk1"/>
                </a:solidFill>
                <a:latin typeface="Assistant"/>
                <a:ea typeface="Assistant"/>
                <a:cs typeface="Assistant"/>
                <a:sym typeface="Assistant"/>
              </a:rPr>
              <a:t>נלחמי</a:t>
            </a:r>
            <a:r>
              <a:rPr b="1" lang="en-US" sz="1100">
                <a:solidFill>
                  <a:schemeClr val="dk1"/>
                </a:solidFill>
                <a:latin typeface="Assistant"/>
                <a:ea typeface="Assistant"/>
                <a:cs typeface="Assistant"/>
                <a:sym typeface="Assistant"/>
              </a:rPr>
              <a:t>ם בשטח רצועת עזה</a:t>
            </a:r>
            <a:r>
              <a:rPr lang="en-US" sz="1100">
                <a:solidFill>
                  <a:schemeClr val="dk1"/>
                </a:solidFill>
                <a:latin typeface="Assistant"/>
                <a:ea typeface="Assistant"/>
                <a:cs typeface="Assistant"/>
                <a:sym typeface="Assistant"/>
              </a:rPr>
              <a:t> תוך התמקדות במרכזים של חמאס באזור העיר עזה. פעולות אלו הובילו להישגים מבצעיים רבים ולוקחים בהם חלק כוחות חי"ר, שריון, הנדסה ותותחנים הפועלים בשיתוף אמ"ן והשב"כ ומלווים בידי חיל האוויר וחיל הים. </a:t>
            </a:r>
            <a:r>
              <a:rPr lang="en-US" sz="1100">
                <a:solidFill>
                  <a:schemeClr val="dk1"/>
                </a:solidFill>
                <a:latin typeface="Assistant"/>
                <a:ea typeface="Assistant"/>
                <a:cs typeface="Assistant"/>
                <a:sym typeface="Assistant"/>
              </a:rPr>
              <a:t>הפעולה</a:t>
            </a:r>
            <a:r>
              <a:rPr lang="en-US" sz="1100">
                <a:solidFill>
                  <a:schemeClr val="dk1"/>
                </a:solidFill>
                <a:latin typeface="Assistant"/>
                <a:ea typeface="Assistant"/>
                <a:cs typeface="Assistant"/>
                <a:sym typeface="Assistant"/>
              </a:rPr>
              <a:t> משרתת את כלל מטרות המלחמה, צה"ל מקיים הערכת מצב מתמשכת והכוחות מתקדמים בהדרגה בין היעדים, תוך תקיפות מאסיביות על תשתיות טרור.</a:t>
            </a:r>
            <a:br>
              <a:rPr lang="en-US" sz="1100">
                <a:solidFill>
                  <a:schemeClr val="dk1"/>
                </a:solidFill>
                <a:latin typeface="Assistant"/>
                <a:ea typeface="Assistant"/>
                <a:cs typeface="Assistant"/>
                <a:sym typeface="Assistant"/>
              </a:rPr>
            </a:b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מגיב בירי על כל ניסיון לפגוע בריבונותה של ישראל, </a:t>
            </a:r>
            <a:r>
              <a:rPr b="1" lang="en-US" sz="1100">
                <a:solidFill>
                  <a:schemeClr val="dk1"/>
                </a:solidFill>
                <a:latin typeface="Assistant"/>
                <a:ea typeface="Assistant"/>
                <a:cs typeface="Assistant"/>
                <a:sym typeface="Assistant"/>
              </a:rPr>
              <a:t>ותוקף תשתיות טרור ומקורות ירי של חיזבאללה בלבנון. </a:t>
            </a:r>
            <a:br>
              <a:rPr b="1" lang="en-US" sz="1100">
                <a:solidFill>
                  <a:schemeClr val="dk1"/>
                </a:solidFill>
                <a:latin typeface="Assistant"/>
                <a:ea typeface="Assistant"/>
                <a:cs typeface="Assistant"/>
                <a:sym typeface="Assistant"/>
              </a:rPr>
            </a:b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4800" lvl="0" marL="457200" rtl="1" algn="r">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צה"ל פועל בכל רחבי איו"ש לסיכול ומניעת פיגועים, עוצר מבוקשים ופוגע בתשתיות טרור.  מתחילת המלחמה נעצרו באיו"ש כ-1,800 מבוקשים, מתוכם כ-1,050 מהם משויכים לארגון הטרור חמאס. </a:t>
            </a:r>
            <a:endParaRPr b="1" sz="12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ל-18</a:t>
            </a:r>
            <a:r>
              <a:rPr b="1" lang="en-US" sz="700">
                <a:solidFill>
                  <a:srgbClr val="FFFFFF"/>
                </a:solidFill>
                <a:latin typeface="Assistant"/>
                <a:ea typeface="Assistant"/>
                <a:cs typeface="Assistant"/>
                <a:sym typeface="Assistant"/>
              </a:rPr>
              <a:t>.</a:t>
            </a:r>
            <a:r>
              <a:rPr b="1" lang="en-US" sz="700">
                <a:solidFill>
                  <a:srgbClr val="FFFFFF"/>
                </a:solidFill>
                <a:latin typeface="Assistant"/>
                <a:ea typeface="Assistant"/>
                <a:cs typeface="Assistant"/>
                <a:sym typeface="Assistant"/>
              </a:rPr>
              <a:t>11.23 בשעה 17:00</a:t>
            </a:r>
            <a:endParaRPr sz="700">
              <a:latin typeface="Assistant"/>
              <a:ea typeface="Assistant"/>
              <a:cs typeface="Assistant"/>
              <a:sym typeface="Assistant"/>
            </a:endParaRPr>
          </a:p>
        </p:txBody>
      </p:sp>
      <p:sp>
        <p:nvSpPr>
          <p:cNvPr id="105" name="Google Shape;105;p13"/>
          <p:cNvSpPr txBox="1"/>
          <p:nvPr/>
        </p:nvSpPr>
        <p:spPr>
          <a:xfrm>
            <a:off x="2274050" y="205325"/>
            <a:ext cx="3008400" cy="583200"/>
          </a:xfrm>
          <a:prstGeom prst="rect">
            <a:avLst/>
          </a:prstGeom>
          <a:solidFill>
            <a:srgbClr val="6B9992"/>
          </a:solid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3700">
                <a:solidFill>
                  <a:srgbClr val="066B57"/>
                </a:solidFill>
                <a:latin typeface="Assistant"/>
                <a:ea typeface="Assistant"/>
                <a:cs typeface="Assistant"/>
                <a:sym typeface="Assistant"/>
              </a:rPr>
              <a:t>סיכום שבועי</a:t>
            </a:r>
            <a:endParaRPr b="1" sz="1900">
              <a:solidFill>
                <a:srgbClr val="066B57"/>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