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9907200" cx="68580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6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40650" y="2530350"/>
            <a:ext cx="6222300" cy="68133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GB" sz="1100" u="sng">
                <a:solidFill>
                  <a:schemeClr val="dk1"/>
                </a:solidFill>
                <a:latin typeface="Assistant"/>
                <a:ea typeface="Assistant"/>
                <a:cs typeface="Assistant"/>
                <a:sym typeface="Assistant"/>
              </a:rPr>
              <a:t>יום שישי, 3 בנובמבר, י״ט בחשוון התשפ״ד (מעודכן לשעה 14:30):</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000">
                <a:solidFill>
                  <a:schemeClr val="dk1"/>
                </a:solidFill>
                <a:latin typeface="Assistant"/>
                <a:ea typeface="Assistant"/>
                <a:cs typeface="Assistant"/>
                <a:sym typeface="Assistant"/>
              </a:rPr>
              <a:t>דובר צה"ל:</a:t>
            </a:r>
            <a:r>
              <a:rPr lang="en-GB" sz="1000">
                <a:solidFill>
                  <a:schemeClr val="dk1"/>
                </a:solidFill>
                <a:latin typeface="Assistant"/>
                <a:ea typeface="Assistant"/>
                <a:cs typeface="Assistant"/>
                <a:sym typeface="Assistant"/>
              </a:rPr>
              <a:t> "לוחמי צה"ל השלימו את כיתור העיר עזה - המוקד של חמאס. בשעות האחרונות כוחות שריון וחי"ר, בסיוע כלי טיס רבים של חיל האוויר, תוקפים מוצבים, מפקדות, עמדות שיגור ותשתיות טרור נוספות, המשמשים את הנהגת חמאס. כוחות הנדסה מאתרים תשתיות תת־קרקע המשמשות את המחבלים, ומשמידים אותן".</a:t>
            </a:r>
            <a:endParaRPr sz="1000">
              <a:solidFill>
                <a:schemeClr val="dk1"/>
              </a:solidFill>
              <a:latin typeface="Assistant"/>
              <a:ea typeface="Assistant"/>
              <a:cs typeface="Assistant"/>
              <a:sym typeface="Assistant"/>
            </a:endParaRPr>
          </a:p>
          <a:p>
            <a:pPr indent="0" lvl="0" marL="0" rtl="1" algn="just">
              <a:lnSpc>
                <a:spcPct val="100000"/>
              </a:lnSpc>
              <a:spcBef>
                <a:spcPts val="0"/>
              </a:spcBef>
              <a:spcAft>
                <a:spcPts val="0"/>
              </a:spcAft>
              <a:buNone/>
            </a:pPr>
            <a:br>
              <a:rPr lang="en-GB" sz="1000">
                <a:solidFill>
                  <a:schemeClr val="dk1"/>
                </a:solidFill>
                <a:latin typeface="Assistant"/>
                <a:ea typeface="Assistant"/>
                <a:cs typeface="Assistant"/>
                <a:sym typeface="Assistant"/>
              </a:rPr>
            </a:br>
            <a:r>
              <a:rPr b="1" lang="en-GB" sz="1000">
                <a:solidFill>
                  <a:schemeClr val="dk1"/>
                </a:solidFill>
                <a:latin typeface="Assistant"/>
                <a:ea typeface="Assistant"/>
                <a:cs typeface="Assistant"/>
                <a:sym typeface="Assistant"/>
              </a:rPr>
              <a:t>בגזרת הדרום: </a:t>
            </a:r>
            <a:endParaRPr b="1" sz="1000">
              <a:solidFill>
                <a:schemeClr val="dk1"/>
              </a:solidFill>
              <a:latin typeface="Assistant"/>
              <a:ea typeface="Assistant"/>
              <a:cs typeface="Assistant"/>
              <a:sym typeface="Assistant"/>
            </a:endParaRPr>
          </a:p>
          <a:p>
            <a:pPr indent="-292100" lvl="0" marL="457200" rtl="1" algn="just">
              <a:lnSpc>
                <a:spcPct val="115000"/>
              </a:lnSpc>
              <a:spcBef>
                <a:spcPts val="80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ממשיכים בקרבות קרקעיים ברצועה.</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מטוסי קרב של חיל האוויר, בהכוונת מודיעין של אמ"ן ושב"כ, חיסלו את מוצטפא דלול, מחבל בכיר, שלקח חלק מרכזי בניהול הלחימה כנגד כוחות צה"ל ברצועת עזה.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לוחמי צה"ל ממשיכים לנהל קרבות עזים מול מחבלי חמאס ברצועת עזה תוך איתור אמצעי לחימה רבים והשמדת תשתיות טרור לצד מתחמים צבאיים של חמאס. במהלך קרבות ירי שניהלו כוחותינו ביממה האחרונה חוסלו כ-130 מחבלים. </a:t>
            </a:r>
            <a:endParaRPr sz="1000">
              <a:solidFill>
                <a:schemeClr val="dk1"/>
              </a:solidFill>
              <a:highlight>
                <a:srgbClr val="00FF00"/>
              </a:highlight>
              <a:latin typeface="Assistant"/>
              <a:ea typeface="Assistant"/>
              <a:cs typeface="Assistant"/>
              <a:sym typeface="Assistant"/>
            </a:endParaRPr>
          </a:p>
          <a:p>
            <a:pPr indent="0" lvl="0" marL="0" rtl="1" algn="just">
              <a:lnSpc>
                <a:spcPct val="115000"/>
              </a:lnSpc>
              <a:spcBef>
                <a:spcPts val="0"/>
              </a:spcBef>
              <a:spcAft>
                <a:spcPts val="0"/>
              </a:spcAft>
              <a:buNone/>
            </a:pPr>
            <a:r>
              <a:t/>
            </a:r>
            <a:endParaRPr b="1" sz="1000">
              <a:solidFill>
                <a:schemeClr val="dk1"/>
              </a:solidFill>
              <a:highlight>
                <a:srgbClr val="00FF00"/>
              </a:highlight>
              <a:latin typeface="Assistant"/>
              <a:ea typeface="Assistant"/>
              <a:cs typeface="Assistant"/>
              <a:sym typeface="Assistant"/>
            </a:endParaRPr>
          </a:p>
          <a:p>
            <a:pPr indent="0" lvl="0" marL="0" rtl="1" algn="just">
              <a:lnSpc>
                <a:spcPct val="115000"/>
              </a:lnSpc>
              <a:spcBef>
                <a:spcPts val="0"/>
              </a:spcBef>
              <a:spcAft>
                <a:spcPts val="0"/>
              </a:spcAft>
              <a:buNone/>
            </a:pPr>
            <a:r>
              <a:rPr b="1" lang="en-GB" sz="1000">
                <a:solidFill>
                  <a:schemeClr val="dk1"/>
                </a:solidFill>
                <a:latin typeface="Assistant"/>
                <a:ea typeface="Assistant"/>
                <a:cs typeface="Assistant"/>
                <a:sym typeface="Assistant"/>
              </a:rPr>
              <a:t>בגזרת הצפון:</a:t>
            </a:r>
            <a:endParaRPr b="1"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בשעות הצהריים, מחבלים שיגרו טיל נ"ט משטח לבנון לעבר מוצב צה"ל סמוך למתת, אין נפגעים. אמש, בתגובה לירי שבוצע משטח לבנון לשטח ישראל, סיכלו כוחות צה"ל חוליית מחבלים במתחם של חיזבאללה ופגעו בתשתיות טרור בדרום לבנון.</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במהלך הלילה תקף טנק צה"ל חוליית מחבלים שניסתה לשגר טילי נ"ט משטח לבנון לשטח ישראל במרחב הר דב.</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br>
              <a:rPr b="1" lang="en-GB" sz="1000">
                <a:solidFill>
                  <a:schemeClr val="dk1"/>
                </a:solidFill>
                <a:latin typeface="Assistant"/>
                <a:ea typeface="Assistant"/>
                <a:cs typeface="Assistant"/>
                <a:sym typeface="Assistant"/>
              </a:rPr>
            </a:br>
            <a:r>
              <a:rPr b="1" lang="en-GB" sz="1000">
                <a:solidFill>
                  <a:schemeClr val="dk1"/>
                </a:solidFill>
                <a:latin typeface="Assistant"/>
                <a:ea typeface="Assistant"/>
                <a:cs typeface="Assistant"/>
                <a:sym typeface="Assistant"/>
              </a:rPr>
              <a:t>בגזרת יהודה ושומרון:</a:t>
            </a:r>
            <a:endParaRPr b="1"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ושב"כ ממשיכים לפעול כנגד חמאס ברחבי איו"ש. אמש נעצרו 37 מבוקשים מתוכם כ-17 משויכים לחמאס. </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לוחמי כפיר, חרוב, דוכיפת, דובדבן, הנדסה ומג״ב פעלו במהלך הלילה במחנה הפליטים ג'נין במבצע לסיכול טרור. במהלך המבצע איתרו הכוחות מבנה עם מטענים והשמידו בו פיר תת קרקעי, במבנה נוסף איתרו נשק, תחמושת וציוד צבאי. </a:t>
            </a:r>
            <a:endParaRPr b="1" sz="1000">
              <a:solidFill>
                <a:schemeClr val="dk1"/>
              </a:solidFill>
              <a:highlight>
                <a:srgbClr val="00FF00"/>
              </a:highlight>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000" u="sng">
                <a:solidFill>
                  <a:schemeClr val="dk1"/>
                </a:solidFill>
                <a:latin typeface="Assistant"/>
                <a:ea typeface="Assistant"/>
                <a:cs typeface="Assistant"/>
                <a:sym typeface="Assistant"/>
              </a:rPr>
              <a:t>סיכום המלחמה עד כה:</a:t>
            </a:r>
            <a:endParaRPr b="1" sz="1000" u="sng">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rPr b="1" lang="en-GB" sz="1000">
                <a:solidFill>
                  <a:schemeClr val="dk1"/>
                </a:solidFill>
                <a:latin typeface="Assistant"/>
                <a:ea typeface="Assistant"/>
                <a:cs typeface="Assistant"/>
                <a:sym typeface="Assistant"/>
              </a:rPr>
              <a:t>בגזרת הדרום:</a:t>
            </a:r>
            <a:endParaRPr b="1"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a:t>
            </a:r>
            <a:r>
              <a:rPr b="1" lang="en-GB" sz="1000">
                <a:solidFill>
                  <a:schemeClr val="dk1"/>
                </a:solidFill>
                <a:latin typeface="Assistant"/>
                <a:ea typeface="Assistant"/>
                <a:cs typeface="Assistant"/>
                <a:sym typeface="Assistant"/>
              </a:rPr>
              <a:t>פועלים בצפון רצועת עזה</a:t>
            </a:r>
            <a:r>
              <a:rPr lang="en-GB" sz="1000">
                <a:solidFill>
                  <a:schemeClr val="dk1"/>
                </a:solidFill>
                <a:latin typeface="Assistant"/>
                <a:ea typeface="Assistant"/>
                <a:cs typeface="Assistant"/>
                <a:sym typeface="Assistant"/>
              </a:rPr>
              <a:t> והרחיבו את הפעילות הקרקעית באופן משמעותי במהלך השבוע החולף. בפעולות אלו לוקחים חלק כוחות חי"ר, שריון, הנדסה ותותחנים. </a:t>
            </a:r>
            <a:r>
              <a:rPr b="1" lang="en-GB" sz="1000">
                <a:solidFill>
                  <a:schemeClr val="dk1"/>
                </a:solidFill>
                <a:latin typeface="Assistant"/>
                <a:ea typeface="Assistant"/>
                <a:cs typeface="Assistant"/>
                <a:sym typeface="Assistant"/>
              </a:rPr>
              <a:t>הרחבת הפעולה</a:t>
            </a:r>
            <a:r>
              <a:rPr lang="en-GB" sz="10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מהאוויר ומהים ובחיסול מחבלי חמאס.</a:t>
            </a:r>
            <a:endParaRPr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תוקף בעוצמה </a:t>
            </a:r>
            <a:r>
              <a:rPr b="1" lang="en-GB" sz="1000">
                <a:solidFill>
                  <a:schemeClr val="dk1"/>
                </a:solidFill>
                <a:latin typeface="Assistant"/>
                <a:ea typeface="Assistant"/>
                <a:cs typeface="Assistant"/>
                <a:sym typeface="Assistant"/>
              </a:rPr>
              <a:t>ברצועת עזה</a:t>
            </a:r>
            <a:r>
              <a:rPr lang="en-GB" sz="1000">
                <a:solidFill>
                  <a:schemeClr val="dk1"/>
                </a:solidFill>
                <a:latin typeface="Assistant"/>
                <a:ea typeface="Assistant"/>
                <a:cs typeface="Assistant"/>
                <a:sym typeface="Assistant"/>
              </a:rPr>
              <a:t> ו</a:t>
            </a:r>
            <a:r>
              <a:rPr b="1" lang="en-GB" sz="1000">
                <a:solidFill>
                  <a:schemeClr val="dk1"/>
                </a:solidFill>
                <a:latin typeface="Assistant"/>
                <a:ea typeface="Assistant"/>
                <a:cs typeface="Assistant"/>
                <a:sym typeface="Assistant"/>
              </a:rPr>
              <a:t>פוגע בשלטון חמאס</a:t>
            </a:r>
            <a:r>
              <a:rPr lang="en-GB" sz="1000">
                <a:solidFill>
                  <a:schemeClr val="dk1"/>
                </a:solidFill>
                <a:latin typeface="Assistant"/>
                <a:ea typeface="Assistant"/>
                <a:cs typeface="Assistant"/>
                <a:sym typeface="Assistant"/>
              </a:rPr>
              <a:t> ובתשתיות הטרור שבנה. מחבלים בכירים רבים חוסלו, וכוחות צה"ל ביצעו </a:t>
            </a:r>
            <a:r>
              <a:rPr b="1" lang="en-GB" sz="1000">
                <a:solidFill>
                  <a:schemeClr val="dk1"/>
                </a:solidFill>
                <a:latin typeface="Assistant"/>
                <a:ea typeface="Assistant"/>
                <a:cs typeface="Assistant"/>
                <a:sym typeface="Assistant"/>
              </a:rPr>
              <a:t>פשיטות לטובת סריקה ואיתור מידע אודות החטופים</a:t>
            </a:r>
            <a:r>
              <a:rPr lang="en-GB" sz="1000">
                <a:solidFill>
                  <a:schemeClr val="dk1"/>
                </a:solidFill>
                <a:latin typeface="Assistant"/>
                <a:ea typeface="Assistant"/>
                <a:cs typeface="Assistant"/>
                <a:sym typeface="Assistant"/>
              </a:rPr>
              <a:t>. בתוך כך שוחררה חיילת חטופה במהלך פעולה קרקעית.</a:t>
            </a:r>
            <a:endParaRPr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קורא לתושבי העיר עזה </a:t>
            </a:r>
            <a:r>
              <a:rPr b="1" lang="en-GB" sz="1000">
                <a:solidFill>
                  <a:schemeClr val="dk1"/>
                </a:solidFill>
                <a:latin typeface="Assistant"/>
                <a:ea typeface="Assistant"/>
                <a:cs typeface="Assistant"/>
                <a:sym typeface="Assistant"/>
              </a:rPr>
              <a:t>לנוע לדרום הרצועה</a:t>
            </a:r>
            <a:r>
              <a:rPr lang="en-GB" sz="1000">
                <a:solidFill>
                  <a:schemeClr val="dk1"/>
                </a:solidFill>
                <a:latin typeface="Assistant"/>
                <a:ea typeface="Assistant"/>
                <a:cs typeface="Assistant"/>
                <a:sym typeface="Assistant"/>
              </a:rPr>
              <a:t> וזאת על מנת למנוע פגיעה אפשרית בהם.</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br>
              <a:rPr b="1" lang="en-GB" sz="1000">
                <a:solidFill>
                  <a:schemeClr val="dk1"/>
                </a:solidFill>
                <a:latin typeface="Assistant"/>
                <a:ea typeface="Assistant"/>
                <a:cs typeface="Assistant"/>
                <a:sym typeface="Assistant"/>
              </a:rPr>
            </a:br>
            <a:r>
              <a:rPr b="1" lang="en-GB" sz="1000">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מסכל ניסיונות חדירה של חוליות מחבלים, ו</a:t>
            </a:r>
            <a:r>
              <a:rPr b="1" lang="en-GB" sz="1000">
                <a:solidFill>
                  <a:schemeClr val="dk1"/>
                </a:solidFill>
                <a:latin typeface="Assistant"/>
                <a:ea typeface="Assistant"/>
                <a:cs typeface="Assistant"/>
                <a:sym typeface="Assistant"/>
              </a:rPr>
              <a:t>תוקף תשתיות טרור ומקורות ירי של חיזבאללה בלבנון. </a:t>
            </a:r>
            <a:endParaRPr b="1"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פונו</a:t>
            </a:r>
            <a:r>
              <a:rPr b="1" lang="en-GB" sz="1000">
                <a:solidFill>
                  <a:schemeClr val="dk1"/>
                </a:solidFill>
                <a:latin typeface="Assistant"/>
                <a:ea typeface="Assistant"/>
                <a:cs typeface="Assistant"/>
                <a:sym typeface="Assistant"/>
              </a:rPr>
              <a:t> יישובים במרחב 2 ק״מ מגבול הצפון</a:t>
            </a:r>
            <a:r>
              <a:rPr lang="en-GB" sz="1000">
                <a:solidFill>
                  <a:schemeClr val="dk1"/>
                </a:solidFill>
                <a:latin typeface="Assistant"/>
                <a:ea typeface="Assistant"/>
                <a:cs typeface="Assistant"/>
                <a:sym typeface="Assistant"/>
              </a:rPr>
              <a:t>.</a:t>
            </a:r>
            <a:endParaRPr sz="1000">
              <a:solidFill>
                <a:schemeClr val="dk1"/>
              </a:solidFill>
              <a:highlight>
                <a:srgbClr val="00FF00"/>
              </a:highlight>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br>
              <a:rPr b="1" lang="en-GB" sz="1000">
                <a:solidFill>
                  <a:schemeClr val="dk1"/>
                </a:solidFill>
                <a:highlight>
                  <a:srgbClr val="00FF00"/>
                </a:highlight>
                <a:latin typeface="Assistant"/>
                <a:ea typeface="Assistant"/>
                <a:cs typeface="Assistant"/>
                <a:sym typeface="Assistant"/>
              </a:rPr>
            </a:br>
            <a:r>
              <a:rPr b="1" lang="en-GB" sz="1000">
                <a:solidFill>
                  <a:schemeClr val="dk1"/>
                </a:solidFill>
                <a:latin typeface="Assistant"/>
                <a:ea typeface="Assistant"/>
                <a:cs typeface="Assistant"/>
                <a:sym typeface="Assistant"/>
              </a:rPr>
              <a:t>בגזרת יהודה ושומרון:</a:t>
            </a:r>
            <a:endParaRPr b="1"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ממשיכים במאמץ ההגנה, עד כה נעצרו מעל לאלף מבוקשים באיו"ש, רבים מהם </a:t>
            </a:r>
            <a:r>
              <a:rPr b="1" lang="en-GB" sz="1000">
                <a:solidFill>
                  <a:schemeClr val="dk1"/>
                </a:solidFill>
                <a:latin typeface="Assistant"/>
                <a:ea typeface="Assistant"/>
                <a:cs typeface="Assistant"/>
                <a:sym typeface="Assistant"/>
              </a:rPr>
              <a:t>משוייכים לחמאס.</a:t>
            </a:r>
            <a:endParaRPr b="1" sz="1000">
              <a:solidFill>
                <a:schemeClr val="dk1"/>
              </a:solidFill>
              <a:latin typeface="Assistant"/>
              <a:ea typeface="Assistant"/>
              <a:cs typeface="Assistant"/>
              <a:sym typeface="Assistant"/>
            </a:endParaRPr>
          </a:p>
        </p:txBody>
      </p:sp>
      <p:sp>
        <p:nvSpPr>
          <p:cNvPr id="55" name="Google Shape;55;p13"/>
          <p:cNvSpPr txBox="1"/>
          <p:nvPr/>
        </p:nvSpPr>
        <p:spPr>
          <a:xfrm>
            <a:off x="301200" y="1674750"/>
            <a:ext cx="6255600" cy="877200"/>
          </a:xfrm>
          <a:prstGeom prst="rect">
            <a:avLst/>
          </a:prstGeom>
          <a:noFill/>
          <a:ln>
            <a:noFill/>
          </a:ln>
        </p:spPr>
        <p:txBody>
          <a:bodyPr anchorCtr="0" anchor="t" bIns="91425" lIns="91425" spcFirstLastPara="1" rIns="91425" wrap="square" tIns="91425">
            <a:spAutoFit/>
          </a:bodyPr>
          <a:lstStyle/>
          <a:p>
            <a:pPr indent="0" lvl="0" marL="74295" rtl="1" algn="r">
              <a:spcBef>
                <a:spcPts val="0"/>
              </a:spcBef>
              <a:spcAft>
                <a:spcPts val="0"/>
              </a:spcAft>
              <a:buNone/>
            </a:pPr>
            <a:r>
              <a:rPr b="1" lang="en-GB" sz="1200">
                <a:solidFill>
                  <a:srgbClr val="2F313E"/>
                </a:solidFill>
                <a:latin typeface="Assistant"/>
                <a:ea typeface="Assistant"/>
                <a:cs typeface="Assistant"/>
                <a:sym typeface="Assistant"/>
              </a:rPr>
              <a:t>המפקד/ת,</a:t>
            </a:r>
            <a:endParaRPr sz="1200">
              <a:solidFill>
                <a:schemeClr val="dk1"/>
              </a:solidFill>
              <a:latin typeface="Assistant"/>
              <a:ea typeface="Assistant"/>
              <a:cs typeface="Assistant"/>
              <a:sym typeface="Assistant"/>
            </a:endParaRPr>
          </a:p>
          <a:p>
            <a:pPr indent="0" lvl="0" marL="74295" rtl="1" algn="just">
              <a:lnSpc>
                <a:spcPct val="115000"/>
              </a:lnSpc>
              <a:spcBef>
                <a:spcPts val="0"/>
              </a:spcBef>
              <a:spcAft>
                <a:spcPts val="0"/>
              </a:spcAft>
              <a:buNone/>
            </a:pPr>
            <a:r>
              <a:rPr lang="en-GB" sz="1000">
                <a:solidFill>
                  <a:schemeClr val="dk1"/>
                </a:solidFill>
                <a:latin typeface="Assistant"/>
                <a:ea typeface="Assistant"/>
                <a:cs typeface="Assistant"/>
                <a:sym typeface="Assistant"/>
              </a:rPr>
              <a:t>לפניך רצף האירועים המרכזיים עד כה, מתחילתו של השבוע הרביעי למלחמה, במטרה לסייע לך לעדכן את פקודיך בהתרחשויות ולהעמיק את תובנת המשימה שלהם. לשיח הפיקודי חשיבות רבה והשפעה עמוקה על חוסנה של המסגרת וחוזקה, על רוח הלחימה ועל שימור תחושת המסוגלות לאורך זמן.</a:t>
            </a:r>
            <a:endParaRPr sz="1000">
              <a:solidFill>
                <a:schemeClr val="dk1"/>
              </a:solidFill>
              <a:latin typeface="Assistant"/>
              <a:ea typeface="Assistant"/>
              <a:cs typeface="Assistant"/>
              <a:sym typeface="Assistant"/>
            </a:endParaRPr>
          </a:p>
        </p:txBody>
      </p:sp>
      <p:sp>
        <p:nvSpPr>
          <p:cNvPr id="56" name="Google Shape;56;p13"/>
          <p:cNvSpPr txBox="1"/>
          <p:nvPr/>
        </p:nvSpPr>
        <p:spPr>
          <a:xfrm>
            <a:off x="1307600" y="491725"/>
            <a:ext cx="4425600" cy="4155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t/>
            </a:r>
            <a:endParaRPr sz="1500">
              <a:solidFill>
                <a:schemeClr val="lt1"/>
              </a:solidFill>
              <a:highlight>
                <a:srgbClr val="84A59A"/>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