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Lst>
  <p:sldSz cy="10693400" cx="7556500"/>
  <p:notesSz cx="6858000" cy="9144000"/>
  <p:embeddedFontLst>
    <p:embeddedFont>
      <p:font typeface="Assistant"/>
      <p:regular r:id="rId7"/>
      <p:bold r:id="rId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font" Target="fonts/Assistant-regular.fntdata"/><Relationship Id="rId8" Type="http://schemas.openxmlformats.org/officeDocument/2006/relationships/font" Target="fonts/Assistant-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1" algn="r">
              <a:spcBef>
                <a:spcPts val="0"/>
              </a:spcBef>
              <a:spcAft>
                <a:spcPts val="0"/>
              </a:spcAft>
              <a:buNone/>
            </a:pPr>
            <a:r>
              <a:t/>
            </a:r>
            <a:endParaRPr/>
          </a:p>
          <a:p>
            <a:pPr indent="0" lvl="0" marL="0" rtl="1" algn="r">
              <a:spcBef>
                <a:spcPts val="0"/>
              </a:spcBef>
              <a:spcAft>
                <a:spcPts val="0"/>
              </a:spcAft>
              <a:buNone/>
            </a:pPr>
            <a:r>
              <a:t/>
            </a:r>
            <a:endParaRPr/>
          </a:p>
          <a:p>
            <a:pPr indent="0" lvl="0" marL="0" rtl="1" algn="r">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1792288" y="612775"/>
            <a:ext cx="5486400" cy="4114800"/>
          </a:xfrm>
          <a:prstGeom prst="rect">
            <a:avLst/>
          </a:prstGeom>
          <a:noFill/>
          <a:ln>
            <a:noFill/>
          </a:ln>
        </p:spPr>
      </p:sp>
      <p:sp>
        <p:nvSpPr>
          <p:cNvPr id="64" name="Google Shape;64;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3" name="Shape 83"/>
        <p:cNvGrpSpPr/>
        <p:nvPr/>
      </p:nvGrpSpPr>
      <p:grpSpPr>
        <a:xfrm>
          <a:off x="0" y="0"/>
          <a:ext cx="0" cy="0"/>
          <a:chOff x="0" y="0"/>
          <a:chExt cx="0" cy="0"/>
        </a:xfrm>
      </p:grpSpPr>
      <p:grpSp>
        <p:nvGrpSpPr>
          <p:cNvPr id="84" name="Google Shape;84;p13"/>
          <p:cNvGrpSpPr/>
          <p:nvPr/>
        </p:nvGrpSpPr>
        <p:grpSpPr>
          <a:xfrm>
            <a:off x="5874198" y="9215950"/>
            <a:ext cx="1430345" cy="1178665"/>
            <a:chOff x="-354205" y="202558"/>
            <a:chExt cx="512595" cy="422400"/>
          </a:xfrm>
        </p:grpSpPr>
        <p:sp>
          <p:nvSpPr>
            <p:cNvPr id="85" name="Google Shape;85;p13"/>
            <p:cNvSpPr/>
            <p:nvPr/>
          </p:nvSpPr>
          <p:spPr>
            <a:xfrm>
              <a:off x="-354205" y="202561"/>
              <a:ext cx="509120" cy="357017"/>
            </a:xfrm>
            <a:custGeom>
              <a:rect b="b" l="l" r="r" t="t"/>
              <a:pathLst>
                <a:path extrusionOk="0" h="357017" w="509120">
                  <a:moveTo>
                    <a:pt x="27248" y="0"/>
                  </a:moveTo>
                  <a:lnTo>
                    <a:pt x="481872" y="0"/>
                  </a:lnTo>
                  <a:cubicBezTo>
                    <a:pt x="489098" y="0"/>
                    <a:pt x="496029" y="2871"/>
                    <a:pt x="501139" y="7981"/>
                  </a:cubicBezTo>
                  <a:cubicBezTo>
                    <a:pt x="506249" y="13091"/>
                    <a:pt x="509120" y="20022"/>
                    <a:pt x="509120" y="27248"/>
                  </a:cubicBezTo>
                  <a:lnTo>
                    <a:pt x="509120" y="329769"/>
                  </a:lnTo>
                  <a:cubicBezTo>
                    <a:pt x="509120" y="336996"/>
                    <a:pt x="506249" y="343927"/>
                    <a:pt x="501139" y="349037"/>
                  </a:cubicBezTo>
                  <a:cubicBezTo>
                    <a:pt x="496029" y="354147"/>
                    <a:pt x="489098" y="357017"/>
                    <a:pt x="481872" y="357017"/>
                  </a:cubicBezTo>
                  <a:lnTo>
                    <a:pt x="27248" y="357017"/>
                  </a:lnTo>
                  <a:cubicBezTo>
                    <a:pt x="20022" y="357017"/>
                    <a:pt x="13091" y="354147"/>
                    <a:pt x="7981" y="349037"/>
                  </a:cubicBezTo>
                  <a:cubicBezTo>
                    <a:pt x="2871" y="343927"/>
                    <a:pt x="0" y="336996"/>
                    <a:pt x="0" y="329769"/>
                  </a:cubicBezTo>
                  <a:lnTo>
                    <a:pt x="0" y="27248"/>
                  </a:lnTo>
                  <a:cubicBezTo>
                    <a:pt x="0" y="20022"/>
                    <a:pt x="2871" y="13091"/>
                    <a:pt x="7981" y="7981"/>
                  </a:cubicBezTo>
                  <a:cubicBezTo>
                    <a:pt x="13091" y="2871"/>
                    <a:pt x="20022" y="0"/>
                    <a:pt x="27248"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3"/>
            <p:cNvSpPr txBox="1"/>
            <p:nvPr/>
          </p:nvSpPr>
          <p:spPr>
            <a:xfrm>
              <a:off x="-350711" y="202558"/>
              <a:ext cx="509100" cy="422400"/>
            </a:xfrm>
            <a:prstGeom prst="rect">
              <a:avLst/>
            </a:prstGeom>
            <a:noFill/>
            <a:ln>
              <a:noFill/>
            </a:ln>
          </p:spPr>
          <p:txBody>
            <a:bodyPr anchorCtr="0" anchor="ctr" bIns="50800" lIns="50800" spcFirstLastPara="1" rIns="50800" wrap="square" tIns="50800">
              <a:noAutofit/>
            </a:bodyPr>
            <a:lstStyle/>
            <a:p>
              <a:pPr indent="0" lvl="0" marL="0" rtl="1" algn="ctr">
                <a:lnSpc>
                  <a:spcPct val="91000"/>
                </a:lnSpc>
                <a:spcBef>
                  <a:spcPts val="0"/>
                </a:spcBef>
                <a:spcAft>
                  <a:spcPts val="0"/>
                </a:spcAft>
                <a:buClr>
                  <a:schemeClr val="dk1"/>
                </a:buClr>
                <a:buFont typeface="Arial"/>
                <a:buNone/>
              </a:pPr>
              <a:r>
                <a:rPr lang="en-US">
                  <a:solidFill>
                    <a:schemeClr val="lt1"/>
                  </a:solidFill>
                  <a:latin typeface="Assistant"/>
                  <a:ea typeface="Assistant"/>
                  <a:cs typeface="Assistant"/>
                  <a:sym typeface="Assistant"/>
                </a:rPr>
                <a:t>מעל</a:t>
              </a:r>
              <a:endParaRPr b="1" sz="3200">
                <a:solidFill>
                  <a:srgbClr val="FFFFFF"/>
                </a:solidFill>
                <a:latin typeface="Assistant"/>
                <a:ea typeface="Assistant"/>
                <a:cs typeface="Assistant"/>
                <a:sym typeface="Assistant"/>
              </a:endParaRPr>
            </a:p>
            <a:p>
              <a:pPr indent="0" lvl="0" marL="0" marR="0" rtl="0" algn="ctr">
                <a:lnSpc>
                  <a:spcPct val="91000"/>
                </a:lnSpc>
                <a:spcBef>
                  <a:spcPts val="0"/>
                </a:spcBef>
                <a:spcAft>
                  <a:spcPts val="0"/>
                </a:spcAft>
                <a:buNone/>
              </a:pPr>
              <a:r>
                <a:rPr b="1" lang="en-US" sz="3200">
                  <a:solidFill>
                    <a:srgbClr val="FFFFFF"/>
                  </a:solidFill>
                  <a:latin typeface="Assistant"/>
                  <a:ea typeface="Assistant"/>
                  <a:cs typeface="Assistant"/>
                  <a:sym typeface="Assistant"/>
                </a:rPr>
                <a:t>2,100</a:t>
              </a:r>
              <a:endParaRPr b="1" sz="3200">
                <a:latin typeface="Assistant"/>
                <a:ea typeface="Assistant"/>
                <a:cs typeface="Assistant"/>
                <a:sym typeface="Assistant"/>
              </a:endParaRPr>
            </a:p>
            <a:p>
              <a:pPr indent="0" lvl="0" marL="0" marR="0" rtl="0" algn="ctr">
                <a:lnSpc>
                  <a:spcPct val="90994"/>
                </a:lnSpc>
                <a:spcBef>
                  <a:spcPts val="0"/>
                </a:spcBef>
                <a:spcAft>
                  <a:spcPts val="0"/>
                </a:spcAft>
                <a:buNone/>
              </a:pPr>
              <a:r>
                <a:rPr i="0" lang="en-US" sz="1599" u="none" cap="none" strike="noStrike">
                  <a:solidFill>
                    <a:srgbClr val="FFFFFF"/>
                  </a:solidFill>
                  <a:latin typeface="Assistant"/>
                  <a:ea typeface="Assistant"/>
                  <a:cs typeface="Assistant"/>
                  <a:sym typeface="Assistant"/>
                </a:rPr>
                <a:t>מבוקשים נעצרו באיו״ש</a:t>
              </a:r>
              <a:endParaRPr>
                <a:latin typeface="Assistant"/>
                <a:ea typeface="Assistant"/>
                <a:cs typeface="Assistant"/>
                <a:sym typeface="Assistant"/>
              </a:endParaRPr>
            </a:p>
          </p:txBody>
        </p:sp>
      </p:grpSp>
      <p:grpSp>
        <p:nvGrpSpPr>
          <p:cNvPr id="87" name="Google Shape;87;p13"/>
          <p:cNvGrpSpPr/>
          <p:nvPr/>
        </p:nvGrpSpPr>
        <p:grpSpPr>
          <a:xfrm>
            <a:off x="5873893" y="4952963"/>
            <a:ext cx="1440382" cy="1321079"/>
            <a:chOff x="0" y="0"/>
            <a:chExt cx="516192" cy="473437"/>
          </a:xfrm>
        </p:grpSpPr>
        <p:sp>
          <p:nvSpPr>
            <p:cNvPr id="88" name="Google Shape;88;p13"/>
            <p:cNvSpPr/>
            <p:nvPr/>
          </p:nvSpPr>
          <p:spPr>
            <a:xfrm>
              <a:off x="0" y="0"/>
              <a:ext cx="516192" cy="473437"/>
            </a:xfrm>
            <a:custGeom>
              <a:rect b="b" l="l" r="r" t="t"/>
              <a:pathLst>
                <a:path extrusionOk="0" h="473437" w="516192">
                  <a:moveTo>
                    <a:pt x="26875" y="0"/>
                  </a:moveTo>
                  <a:lnTo>
                    <a:pt x="489317" y="0"/>
                  </a:lnTo>
                  <a:cubicBezTo>
                    <a:pt x="496445" y="0"/>
                    <a:pt x="503281" y="2831"/>
                    <a:pt x="508321" y="7871"/>
                  </a:cubicBezTo>
                  <a:cubicBezTo>
                    <a:pt x="513361" y="12912"/>
                    <a:pt x="516192" y="19747"/>
                    <a:pt x="516192" y="26875"/>
                  </a:cubicBezTo>
                  <a:lnTo>
                    <a:pt x="516192" y="446562"/>
                  </a:lnTo>
                  <a:cubicBezTo>
                    <a:pt x="516192" y="461404"/>
                    <a:pt x="504160" y="473437"/>
                    <a:pt x="489317" y="473437"/>
                  </a:cubicBezTo>
                  <a:lnTo>
                    <a:pt x="26875" y="473437"/>
                  </a:lnTo>
                  <a:cubicBezTo>
                    <a:pt x="12032" y="473437"/>
                    <a:pt x="0" y="461404"/>
                    <a:pt x="0" y="446562"/>
                  </a:cubicBezTo>
                  <a:lnTo>
                    <a:pt x="0" y="26875"/>
                  </a:lnTo>
                  <a:cubicBezTo>
                    <a:pt x="0" y="12032"/>
                    <a:pt x="12032" y="0"/>
                    <a:pt x="26875"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3"/>
            <p:cNvSpPr txBox="1"/>
            <p:nvPr/>
          </p:nvSpPr>
          <p:spPr>
            <a:xfrm>
              <a:off x="0" y="28575"/>
              <a:ext cx="516192" cy="444862"/>
            </a:xfrm>
            <a:prstGeom prst="rect">
              <a:avLst/>
            </a:prstGeom>
            <a:noFill/>
            <a:ln>
              <a:noFill/>
            </a:ln>
          </p:spPr>
          <p:txBody>
            <a:bodyPr anchorCtr="0" anchor="ctr" bIns="50800" lIns="50800" spcFirstLastPara="1" rIns="50800" wrap="square" tIns="50800">
              <a:noAutofit/>
            </a:bodyPr>
            <a:lstStyle/>
            <a:p>
              <a:pPr indent="0" lvl="0" marL="0" marR="0" rtl="0" algn="ctr">
                <a:lnSpc>
                  <a:spcPct val="91000"/>
                </a:lnSpc>
                <a:spcBef>
                  <a:spcPts val="0"/>
                </a:spcBef>
                <a:spcAft>
                  <a:spcPts val="0"/>
                </a:spcAft>
                <a:buNone/>
              </a:pPr>
              <a:r>
                <a:rPr i="0" lang="en-US" sz="1300" u="none" cap="none" strike="noStrike">
                  <a:solidFill>
                    <a:srgbClr val="FFFFFF"/>
                  </a:solidFill>
                  <a:latin typeface="Assistant"/>
                  <a:ea typeface="Assistant"/>
                  <a:cs typeface="Assistant"/>
                  <a:sym typeface="Assistant"/>
                </a:rPr>
                <a:t>מעל </a:t>
              </a:r>
              <a:endParaRPr sz="1200">
                <a:latin typeface="Assistant"/>
                <a:ea typeface="Assistant"/>
                <a:cs typeface="Assistant"/>
                <a:sym typeface="Assistant"/>
              </a:endParaRPr>
            </a:p>
            <a:p>
              <a:pPr indent="0" lvl="0" marL="0" marR="0" rtl="0" algn="ctr">
                <a:lnSpc>
                  <a:spcPct val="91000"/>
                </a:lnSpc>
                <a:spcBef>
                  <a:spcPts val="0"/>
                </a:spcBef>
                <a:spcAft>
                  <a:spcPts val="0"/>
                </a:spcAft>
                <a:buNone/>
              </a:pPr>
              <a:r>
                <a:rPr b="1" lang="en-US" sz="3100">
                  <a:solidFill>
                    <a:srgbClr val="FFFFFF"/>
                  </a:solidFill>
                  <a:latin typeface="Assistant"/>
                  <a:ea typeface="Assistant"/>
                  <a:cs typeface="Assistant"/>
                  <a:sym typeface="Assistant"/>
                </a:rPr>
                <a:t>17</a:t>
              </a:r>
              <a:r>
                <a:rPr b="1" i="0" lang="en-US" sz="3100" u="none" cap="none" strike="noStrike">
                  <a:solidFill>
                    <a:srgbClr val="FFFFFF"/>
                  </a:solidFill>
                  <a:latin typeface="Assistant"/>
                  <a:ea typeface="Assistant"/>
                  <a:cs typeface="Assistant"/>
                  <a:sym typeface="Assistant"/>
                </a:rPr>
                <a:t>,</a:t>
              </a:r>
              <a:r>
                <a:rPr b="1" lang="en-US" sz="3100">
                  <a:solidFill>
                    <a:srgbClr val="FFFFFF"/>
                  </a:solidFill>
                  <a:latin typeface="Assistant"/>
                  <a:ea typeface="Assistant"/>
                  <a:cs typeface="Assistant"/>
                  <a:sym typeface="Assistant"/>
                </a:rPr>
                <a:t>3</a:t>
              </a:r>
              <a:r>
                <a:rPr b="1" i="0" lang="en-US" sz="3100" u="none" cap="none" strike="noStrike">
                  <a:solidFill>
                    <a:srgbClr val="FFFFFF"/>
                  </a:solidFill>
                  <a:latin typeface="Assistant"/>
                  <a:ea typeface="Assistant"/>
                  <a:cs typeface="Assistant"/>
                  <a:sym typeface="Assistant"/>
                </a:rPr>
                <a:t>00</a:t>
              </a:r>
              <a:endParaRPr b="1" sz="1200">
                <a:latin typeface="Assistant"/>
                <a:ea typeface="Assistant"/>
                <a:cs typeface="Assistant"/>
                <a:sym typeface="Assistant"/>
              </a:endParaRPr>
            </a:p>
            <a:p>
              <a:pPr indent="0" lvl="0" marL="0" marR="0" rtl="0" algn="ctr">
                <a:lnSpc>
                  <a:spcPct val="90994"/>
                </a:lnSpc>
                <a:spcBef>
                  <a:spcPts val="0"/>
                </a:spcBef>
                <a:spcAft>
                  <a:spcPts val="0"/>
                </a:spcAft>
                <a:buNone/>
              </a:pPr>
              <a:r>
                <a:rPr i="0" lang="en-US" sz="1399" u="none" cap="none" strike="noStrike">
                  <a:solidFill>
                    <a:srgbClr val="FFFFFF"/>
                  </a:solidFill>
                  <a:latin typeface="Assistant"/>
                  <a:ea typeface="Assistant"/>
                  <a:cs typeface="Assistant"/>
                  <a:sym typeface="Assistant"/>
                </a:rPr>
                <a:t>מטרות אסטרטגיות הותקפו בעזה</a:t>
              </a:r>
              <a:endParaRPr sz="1200">
                <a:latin typeface="Assistant"/>
                <a:ea typeface="Assistant"/>
                <a:cs typeface="Assistant"/>
                <a:sym typeface="Assistant"/>
              </a:endParaRPr>
            </a:p>
          </p:txBody>
        </p:sp>
      </p:grpSp>
      <p:grpSp>
        <p:nvGrpSpPr>
          <p:cNvPr id="90" name="Google Shape;90;p13"/>
          <p:cNvGrpSpPr/>
          <p:nvPr/>
        </p:nvGrpSpPr>
        <p:grpSpPr>
          <a:xfrm>
            <a:off x="5873900" y="7899875"/>
            <a:ext cx="1440660" cy="1148511"/>
            <a:chOff x="3" y="0"/>
            <a:chExt cx="516300" cy="411600"/>
          </a:xfrm>
        </p:grpSpPr>
        <p:sp>
          <p:nvSpPr>
            <p:cNvPr id="91" name="Google Shape;91;p13"/>
            <p:cNvSpPr/>
            <p:nvPr/>
          </p:nvSpPr>
          <p:spPr>
            <a:xfrm>
              <a:off x="3" y="0"/>
              <a:ext cx="516192" cy="411462"/>
            </a:xfrm>
            <a:custGeom>
              <a:rect b="b" l="l" r="r" t="t"/>
              <a:pathLst>
                <a:path extrusionOk="0" h="357017" w="516192">
                  <a:moveTo>
                    <a:pt x="26875" y="0"/>
                  </a:moveTo>
                  <a:lnTo>
                    <a:pt x="489317" y="0"/>
                  </a:lnTo>
                  <a:cubicBezTo>
                    <a:pt x="496445" y="0"/>
                    <a:pt x="503281" y="2831"/>
                    <a:pt x="508321" y="7871"/>
                  </a:cubicBezTo>
                  <a:cubicBezTo>
                    <a:pt x="513361" y="12912"/>
                    <a:pt x="516192" y="19747"/>
                    <a:pt x="516192" y="26875"/>
                  </a:cubicBezTo>
                  <a:lnTo>
                    <a:pt x="516192" y="330143"/>
                  </a:lnTo>
                  <a:cubicBezTo>
                    <a:pt x="516192" y="344985"/>
                    <a:pt x="504160" y="357017"/>
                    <a:pt x="489317" y="357017"/>
                  </a:cubicBezTo>
                  <a:lnTo>
                    <a:pt x="26875" y="357017"/>
                  </a:lnTo>
                  <a:cubicBezTo>
                    <a:pt x="12032" y="357017"/>
                    <a:pt x="0" y="344985"/>
                    <a:pt x="0" y="330143"/>
                  </a:cubicBezTo>
                  <a:lnTo>
                    <a:pt x="0" y="26875"/>
                  </a:lnTo>
                  <a:cubicBezTo>
                    <a:pt x="0" y="12032"/>
                    <a:pt x="12032" y="0"/>
                    <a:pt x="26875"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3"/>
            <p:cNvSpPr txBox="1"/>
            <p:nvPr/>
          </p:nvSpPr>
          <p:spPr>
            <a:xfrm>
              <a:off x="3" y="0"/>
              <a:ext cx="516300" cy="411600"/>
            </a:xfrm>
            <a:prstGeom prst="rect">
              <a:avLst/>
            </a:prstGeom>
            <a:noFill/>
            <a:ln>
              <a:noFill/>
            </a:ln>
          </p:spPr>
          <p:txBody>
            <a:bodyPr anchorCtr="0" anchor="ctr" bIns="50800" lIns="50800" spcFirstLastPara="1" rIns="50800" wrap="square" tIns="50800">
              <a:noAutofit/>
            </a:bodyPr>
            <a:lstStyle/>
            <a:p>
              <a:pPr indent="0" lvl="0" marL="0" rtl="0" algn="ctr">
                <a:lnSpc>
                  <a:spcPct val="91000"/>
                </a:lnSpc>
                <a:spcBef>
                  <a:spcPts val="0"/>
                </a:spcBef>
                <a:spcAft>
                  <a:spcPts val="0"/>
                </a:spcAft>
                <a:buClr>
                  <a:schemeClr val="dk1"/>
                </a:buClr>
                <a:buFont typeface="Arial"/>
                <a:buNone/>
              </a:pPr>
              <a:r>
                <a:rPr lang="en-US">
                  <a:solidFill>
                    <a:schemeClr val="lt1"/>
                  </a:solidFill>
                  <a:latin typeface="Assistant"/>
                  <a:ea typeface="Assistant"/>
                  <a:cs typeface="Assistant"/>
                  <a:sym typeface="Assistant"/>
                </a:rPr>
                <a:t>מעל</a:t>
              </a:r>
              <a:endParaRPr>
                <a:solidFill>
                  <a:schemeClr val="lt1"/>
                </a:solidFill>
                <a:latin typeface="Assistant"/>
                <a:ea typeface="Assistant"/>
                <a:cs typeface="Assistant"/>
                <a:sym typeface="Assistant"/>
              </a:endParaRPr>
            </a:p>
            <a:p>
              <a:pPr indent="0" lvl="0" marL="0" rtl="0" algn="ctr">
                <a:lnSpc>
                  <a:spcPct val="91000"/>
                </a:lnSpc>
                <a:spcBef>
                  <a:spcPts val="0"/>
                </a:spcBef>
                <a:spcAft>
                  <a:spcPts val="0"/>
                </a:spcAft>
                <a:buClr>
                  <a:schemeClr val="dk1"/>
                </a:buClr>
                <a:buFont typeface="Arial"/>
                <a:buNone/>
              </a:pPr>
              <a:r>
                <a:rPr b="1" lang="en-US" sz="3200">
                  <a:solidFill>
                    <a:schemeClr val="lt1"/>
                  </a:solidFill>
                  <a:latin typeface="Assistant"/>
                  <a:ea typeface="Assistant"/>
                  <a:cs typeface="Assistant"/>
                  <a:sym typeface="Assistant"/>
                </a:rPr>
                <a:t>6,000</a:t>
              </a:r>
              <a:endParaRPr b="1" sz="3400">
                <a:solidFill>
                  <a:srgbClr val="FFFFFF"/>
                </a:solidFill>
                <a:latin typeface="Assistant"/>
                <a:ea typeface="Assistant"/>
                <a:cs typeface="Assistant"/>
                <a:sym typeface="Assistant"/>
              </a:endParaRPr>
            </a:p>
            <a:p>
              <a:pPr indent="0" lvl="0" marL="0" marR="0" rtl="1" algn="ctr">
                <a:lnSpc>
                  <a:spcPct val="90994"/>
                </a:lnSpc>
                <a:spcBef>
                  <a:spcPts val="0"/>
                </a:spcBef>
                <a:spcAft>
                  <a:spcPts val="0"/>
                </a:spcAft>
                <a:buNone/>
              </a:pPr>
              <a:r>
                <a:rPr lang="en-US" sz="1399">
                  <a:solidFill>
                    <a:srgbClr val="FFFFFF"/>
                  </a:solidFill>
                  <a:latin typeface="Assistant"/>
                  <a:ea typeface="Assistant"/>
                  <a:cs typeface="Assistant"/>
                  <a:sym typeface="Assistant"/>
                </a:rPr>
                <a:t>אמצעי לחימה אותרו ברצועת עזה</a:t>
              </a:r>
              <a:endParaRPr sz="1200">
                <a:latin typeface="Assistant"/>
                <a:ea typeface="Assistant"/>
                <a:cs typeface="Assistant"/>
                <a:sym typeface="Assistant"/>
              </a:endParaRPr>
            </a:p>
          </p:txBody>
        </p:sp>
      </p:grpSp>
      <p:grpSp>
        <p:nvGrpSpPr>
          <p:cNvPr id="93" name="Google Shape;93;p13"/>
          <p:cNvGrpSpPr/>
          <p:nvPr/>
        </p:nvGrpSpPr>
        <p:grpSpPr>
          <a:xfrm>
            <a:off x="5874043" y="3621596"/>
            <a:ext cx="1440382" cy="1178997"/>
            <a:chOff x="0" y="0"/>
            <a:chExt cx="516192" cy="422519"/>
          </a:xfrm>
        </p:grpSpPr>
        <p:sp>
          <p:nvSpPr>
            <p:cNvPr id="94" name="Google Shape;94;p13"/>
            <p:cNvSpPr/>
            <p:nvPr/>
          </p:nvSpPr>
          <p:spPr>
            <a:xfrm>
              <a:off x="0" y="0"/>
              <a:ext cx="516192" cy="422519"/>
            </a:xfrm>
            <a:custGeom>
              <a:rect b="b" l="l" r="r" t="t"/>
              <a:pathLst>
                <a:path extrusionOk="0" h="422519" w="516192">
                  <a:moveTo>
                    <a:pt x="26875" y="0"/>
                  </a:moveTo>
                  <a:lnTo>
                    <a:pt x="489317" y="0"/>
                  </a:lnTo>
                  <a:cubicBezTo>
                    <a:pt x="496445" y="0"/>
                    <a:pt x="503281" y="2831"/>
                    <a:pt x="508321" y="7871"/>
                  </a:cubicBezTo>
                  <a:cubicBezTo>
                    <a:pt x="513361" y="12912"/>
                    <a:pt x="516192" y="19747"/>
                    <a:pt x="516192" y="26875"/>
                  </a:cubicBezTo>
                  <a:lnTo>
                    <a:pt x="516192" y="395644"/>
                  </a:lnTo>
                  <a:cubicBezTo>
                    <a:pt x="516192" y="410486"/>
                    <a:pt x="504160" y="422519"/>
                    <a:pt x="489317" y="422519"/>
                  </a:cubicBezTo>
                  <a:lnTo>
                    <a:pt x="26875" y="422519"/>
                  </a:lnTo>
                  <a:cubicBezTo>
                    <a:pt x="12032" y="422519"/>
                    <a:pt x="0" y="410486"/>
                    <a:pt x="0" y="395644"/>
                  </a:cubicBezTo>
                  <a:lnTo>
                    <a:pt x="0" y="26875"/>
                  </a:lnTo>
                  <a:cubicBezTo>
                    <a:pt x="0" y="12032"/>
                    <a:pt x="12032" y="0"/>
                    <a:pt x="26875"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3"/>
            <p:cNvSpPr txBox="1"/>
            <p:nvPr/>
          </p:nvSpPr>
          <p:spPr>
            <a:xfrm>
              <a:off x="0" y="47625"/>
              <a:ext cx="516192" cy="374894"/>
            </a:xfrm>
            <a:prstGeom prst="rect">
              <a:avLst/>
            </a:prstGeom>
            <a:noFill/>
            <a:ln>
              <a:noFill/>
            </a:ln>
          </p:spPr>
          <p:txBody>
            <a:bodyPr anchorCtr="0" anchor="ctr" bIns="50800" lIns="50800" spcFirstLastPara="1" rIns="50800" wrap="square" tIns="50800">
              <a:noAutofit/>
            </a:bodyPr>
            <a:lstStyle/>
            <a:p>
              <a:pPr indent="0" lvl="0" marL="0" marR="0" rtl="1" algn="ctr">
                <a:lnSpc>
                  <a:spcPct val="91000"/>
                </a:lnSpc>
                <a:spcBef>
                  <a:spcPts val="0"/>
                </a:spcBef>
                <a:spcAft>
                  <a:spcPts val="0"/>
                </a:spcAft>
                <a:buNone/>
              </a:pPr>
              <a:r>
                <a:rPr b="1" i="0" lang="en-US" sz="2300" u="none" cap="none" strike="noStrike">
                  <a:solidFill>
                    <a:srgbClr val="FFFFFF"/>
                  </a:solidFill>
                  <a:latin typeface="Assistant"/>
                  <a:ea typeface="Assistant"/>
                  <a:cs typeface="Assistant"/>
                  <a:sym typeface="Assistant"/>
                </a:rPr>
                <a:t>הישגי צה</a:t>
              </a:r>
              <a:r>
                <a:rPr b="1" lang="en-US" sz="2300">
                  <a:solidFill>
                    <a:srgbClr val="FFFFFF"/>
                  </a:solidFill>
                  <a:latin typeface="Assistant"/>
                  <a:ea typeface="Assistant"/>
                  <a:cs typeface="Assistant"/>
                  <a:sym typeface="Assistant"/>
                </a:rPr>
                <a:t>״</a:t>
              </a:r>
              <a:r>
                <a:rPr b="1" i="0" lang="en-US" sz="2300" u="none" cap="none" strike="noStrike">
                  <a:solidFill>
                    <a:srgbClr val="FFFFFF"/>
                  </a:solidFill>
                  <a:latin typeface="Assistant"/>
                  <a:ea typeface="Assistant"/>
                  <a:cs typeface="Assistant"/>
                  <a:sym typeface="Assistant"/>
                </a:rPr>
                <a:t>ל במספרים:</a:t>
              </a:r>
              <a:endParaRPr b="1" sz="1200">
                <a:latin typeface="Assistant"/>
                <a:ea typeface="Assistant"/>
                <a:cs typeface="Assistant"/>
                <a:sym typeface="Assistant"/>
              </a:endParaRPr>
            </a:p>
          </p:txBody>
        </p:sp>
      </p:grpSp>
      <p:grpSp>
        <p:nvGrpSpPr>
          <p:cNvPr id="96" name="Google Shape;96;p13"/>
          <p:cNvGrpSpPr/>
          <p:nvPr/>
        </p:nvGrpSpPr>
        <p:grpSpPr>
          <a:xfrm>
            <a:off x="5873893" y="6426420"/>
            <a:ext cx="1440359" cy="1321056"/>
            <a:chOff x="0" y="0"/>
            <a:chExt cx="516192" cy="473437"/>
          </a:xfrm>
        </p:grpSpPr>
        <p:sp>
          <p:nvSpPr>
            <p:cNvPr id="97" name="Google Shape;97;p13"/>
            <p:cNvSpPr/>
            <p:nvPr/>
          </p:nvSpPr>
          <p:spPr>
            <a:xfrm>
              <a:off x="0" y="0"/>
              <a:ext cx="516192" cy="473437"/>
            </a:xfrm>
            <a:custGeom>
              <a:rect b="b" l="l" r="r" t="t"/>
              <a:pathLst>
                <a:path extrusionOk="0" h="473437" w="516192">
                  <a:moveTo>
                    <a:pt x="26875" y="0"/>
                  </a:moveTo>
                  <a:lnTo>
                    <a:pt x="489317" y="0"/>
                  </a:lnTo>
                  <a:cubicBezTo>
                    <a:pt x="496445" y="0"/>
                    <a:pt x="503281" y="2831"/>
                    <a:pt x="508321" y="7871"/>
                  </a:cubicBezTo>
                  <a:cubicBezTo>
                    <a:pt x="513361" y="12912"/>
                    <a:pt x="516192" y="19747"/>
                    <a:pt x="516192" y="26875"/>
                  </a:cubicBezTo>
                  <a:lnTo>
                    <a:pt x="516192" y="446562"/>
                  </a:lnTo>
                  <a:cubicBezTo>
                    <a:pt x="516192" y="461404"/>
                    <a:pt x="504160" y="473437"/>
                    <a:pt x="489317" y="473437"/>
                  </a:cubicBezTo>
                  <a:lnTo>
                    <a:pt x="26875" y="473437"/>
                  </a:lnTo>
                  <a:cubicBezTo>
                    <a:pt x="12032" y="473437"/>
                    <a:pt x="0" y="461404"/>
                    <a:pt x="0" y="446562"/>
                  </a:cubicBezTo>
                  <a:lnTo>
                    <a:pt x="0" y="26875"/>
                  </a:lnTo>
                  <a:cubicBezTo>
                    <a:pt x="0" y="12032"/>
                    <a:pt x="12032" y="0"/>
                    <a:pt x="26875"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3"/>
            <p:cNvSpPr txBox="1"/>
            <p:nvPr/>
          </p:nvSpPr>
          <p:spPr>
            <a:xfrm>
              <a:off x="0" y="28575"/>
              <a:ext cx="516192" cy="444862"/>
            </a:xfrm>
            <a:prstGeom prst="rect">
              <a:avLst/>
            </a:prstGeom>
            <a:noFill/>
            <a:ln>
              <a:noFill/>
            </a:ln>
          </p:spPr>
          <p:txBody>
            <a:bodyPr anchorCtr="0" anchor="ctr" bIns="50800" lIns="50800" spcFirstLastPara="1" rIns="50800" wrap="square" tIns="50800">
              <a:noAutofit/>
            </a:bodyPr>
            <a:lstStyle/>
            <a:p>
              <a:pPr indent="0" lvl="0" marL="0" marR="0" rtl="0" algn="ctr">
                <a:lnSpc>
                  <a:spcPct val="91000"/>
                </a:lnSpc>
                <a:spcBef>
                  <a:spcPts val="0"/>
                </a:spcBef>
                <a:spcAft>
                  <a:spcPts val="0"/>
                </a:spcAft>
                <a:buNone/>
              </a:pPr>
              <a:r>
                <a:rPr i="0" lang="en-US" u="none" cap="none" strike="noStrike">
                  <a:solidFill>
                    <a:srgbClr val="FFFFFF"/>
                  </a:solidFill>
                  <a:latin typeface="Assistant"/>
                  <a:ea typeface="Assistant"/>
                  <a:cs typeface="Assistant"/>
                  <a:sym typeface="Assistant"/>
                </a:rPr>
                <a:t>מעל</a:t>
              </a:r>
              <a:endParaRPr sz="1300">
                <a:latin typeface="Assistant"/>
                <a:ea typeface="Assistant"/>
                <a:cs typeface="Assistant"/>
                <a:sym typeface="Assistant"/>
              </a:endParaRPr>
            </a:p>
            <a:p>
              <a:pPr indent="0" lvl="0" marL="0" marR="0" rtl="1" algn="ctr">
                <a:lnSpc>
                  <a:spcPct val="91000"/>
                </a:lnSpc>
                <a:spcBef>
                  <a:spcPts val="0"/>
                </a:spcBef>
                <a:spcAft>
                  <a:spcPts val="0"/>
                </a:spcAft>
                <a:buNone/>
              </a:pPr>
              <a:r>
                <a:rPr b="1" lang="en-US" sz="3200">
                  <a:solidFill>
                    <a:srgbClr val="FFFFFF"/>
                  </a:solidFill>
                  <a:latin typeface="Assistant"/>
                  <a:ea typeface="Assistant"/>
                  <a:cs typeface="Assistant"/>
                  <a:sym typeface="Assistant"/>
                </a:rPr>
                <a:t>5,000</a:t>
              </a:r>
              <a:endParaRPr b="1" sz="1300">
                <a:latin typeface="Assistant"/>
                <a:ea typeface="Assistant"/>
                <a:cs typeface="Assistant"/>
                <a:sym typeface="Assistant"/>
              </a:endParaRPr>
            </a:p>
            <a:p>
              <a:pPr indent="0" lvl="0" marL="0" marR="0" rtl="0" algn="ctr">
                <a:lnSpc>
                  <a:spcPct val="91000"/>
                </a:lnSpc>
                <a:spcBef>
                  <a:spcPts val="0"/>
                </a:spcBef>
                <a:spcAft>
                  <a:spcPts val="0"/>
                </a:spcAft>
                <a:buNone/>
              </a:pPr>
              <a:r>
                <a:rPr i="0" lang="en-US" sz="1300" u="none" cap="none" strike="noStrike">
                  <a:solidFill>
                    <a:srgbClr val="FFFFFF"/>
                  </a:solidFill>
                  <a:latin typeface="Assistant"/>
                  <a:ea typeface="Assistant"/>
                  <a:cs typeface="Assistant"/>
                  <a:sym typeface="Assistant"/>
                </a:rPr>
                <a:t>מטרות הותקפו בעזה בפעילות </a:t>
              </a:r>
              <a:r>
                <a:rPr lang="en-US" sz="1300">
                  <a:solidFill>
                    <a:srgbClr val="FFFFFF"/>
                  </a:solidFill>
                  <a:latin typeface="Assistant"/>
                  <a:ea typeface="Assistant"/>
                  <a:cs typeface="Assistant"/>
                  <a:sym typeface="Assistant"/>
                </a:rPr>
                <a:t>משולבת</a:t>
              </a:r>
              <a:endParaRPr sz="1300">
                <a:latin typeface="Assistant"/>
                <a:ea typeface="Assistant"/>
                <a:cs typeface="Assistant"/>
                <a:sym typeface="Assistant"/>
              </a:endParaRPr>
            </a:p>
          </p:txBody>
        </p:sp>
      </p:grpSp>
      <p:sp>
        <p:nvSpPr>
          <p:cNvPr id="99" name="Google Shape;99;p13"/>
          <p:cNvSpPr txBox="1"/>
          <p:nvPr/>
        </p:nvSpPr>
        <p:spPr>
          <a:xfrm>
            <a:off x="5764350" y="993925"/>
            <a:ext cx="1659600" cy="1383900"/>
          </a:xfrm>
          <a:prstGeom prst="rect">
            <a:avLst/>
          </a:prstGeom>
          <a:noFill/>
          <a:ln>
            <a:noFill/>
          </a:ln>
        </p:spPr>
        <p:txBody>
          <a:bodyPr anchorCtr="0" anchor="ctr" bIns="50800" lIns="50800" spcFirstLastPara="1" rIns="50800" wrap="square" tIns="50800">
            <a:noAutofit/>
          </a:bodyPr>
          <a:lstStyle/>
          <a:p>
            <a:pPr indent="0" lvl="0" marL="0" marR="0" rtl="1" algn="ctr">
              <a:lnSpc>
                <a:spcPct val="91000"/>
              </a:lnSpc>
              <a:spcBef>
                <a:spcPts val="0"/>
              </a:spcBef>
              <a:spcAft>
                <a:spcPts val="0"/>
              </a:spcAft>
              <a:buNone/>
            </a:pPr>
            <a:r>
              <a:rPr b="1" lang="en-US" sz="2800">
                <a:solidFill>
                  <a:srgbClr val="066B57"/>
                </a:solidFill>
                <a:latin typeface="Assistant"/>
                <a:ea typeface="Assistant"/>
                <a:cs typeface="Assistant"/>
                <a:sym typeface="Assistant"/>
              </a:rPr>
              <a:t>היום ה-56 ללחימה</a:t>
            </a:r>
            <a:endParaRPr b="1" sz="1000">
              <a:latin typeface="Assistant"/>
              <a:ea typeface="Assistant"/>
              <a:cs typeface="Assistant"/>
              <a:sym typeface="Assistant"/>
            </a:endParaRPr>
          </a:p>
        </p:txBody>
      </p:sp>
      <p:grpSp>
        <p:nvGrpSpPr>
          <p:cNvPr id="100" name="Google Shape;100;p13"/>
          <p:cNvGrpSpPr/>
          <p:nvPr/>
        </p:nvGrpSpPr>
        <p:grpSpPr>
          <a:xfrm>
            <a:off x="5748648" y="2479350"/>
            <a:ext cx="1671743" cy="866422"/>
            <a:chOff x="0" y="-4"/>
            <a:chExt cx="599105" cy="310501"/>
          </a:xfrm>
        </p:grpSpPr>
        <p:sp>
          <p:nvSpPr>
            <p:cNvPr id="101" name="Google Shape;101;p13"/>
            <p:cNvSpPr/>
            <p:nvPr/>
          </p:nvSpPr>
          <p:spPr>
            <a:xfrm>
              <a:off x="0" y="0"/>
              <a:ext cx="599105" cy="310497"/>
            </a:xfrm>
            <a:custGeom>
              <a:rect b="b" l="l" r="r" t="t"/>
              <a:pathLst>
                <a:path extrusionOk="0" h="310497" w="599105">
                  <a:moveTo>
                    <a:pt x="23156" y="0"/>
                  </a:moveTo>
                  <a:lnTo>
                    <a:pt x="575949" y="0"/>
                  </a:lnTo>
                  <a:cubicBezTo>
                    <a:pt x="582090" y="0"/>
                    <a:pt x="587980" y="2440"/>
                    <a:pt x="592323" y="6782"/>
                  </a:cubicBezTo>
                  <a:cubicBezTo>
                    <a:pt x="596665" y="11125"/>
                    <a:pt x="599105" y="17014"/>
                    <a:pt x="599105" y="23156"/>
                  </a:cubicBezTo>
                  <a:lnTo>
                    <a:pt x="599105" y="287341"/>
                  </a:lnTo>
                  <a:cubicBezTo>
                    <a:pt x="599105" y="293483"/>
                    <a:pt x="596665" y="299372"/>
                    <a:pt x="592323" y="303715"/>
                  </a:cubicBezTo>
                  <a:cubicBezTo>
                    <a:pt x="587980" y="308057"/>
                    <a:pt x="582090" y="310497"/>
                    <a:pt x="575949" y="310497"/>
                  </a:cubicBezTo>
                  <a:lnTo>
                    <a:pt x="23156" y="310497"/>
                  </a:lnTo>
                  <a:cubicBezTo>
                    <a:pt x="10367" y="310497"/>
                    <a:pt x="0" y="300130"/>
                    <a:pt x="0" y="287341"/>
                  </a:cubicBezTo>
                  <a:lnTo>
                    <a:pt x="0" y="23156"/>
                  </a:lnTo>
                  <a:cubicBezTo>
                    <a:pt x="0" y="17014"/>
                    <a:pt x="2440" y="11125"/>
                    <a:pt x="6782" y="6782"/>
                  </a:cubicBezTo>
                  <a:cubicBezTo>
                    <a:pt x="11125" y="2440"/>
                    <a:pt x="17014" y="0"/>
                    <a:pt x="23156" y="0"/>
                  </a:cubicBezTo>
                  <a:close/>
                </a:path>
              </a:pathLst>
            </a:custGeom>
            <a:solidFill>
              <a:srgbClr val="7BA3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3"/>
            <p:cNvSpPr txBox="1"/>
            <p:nvPr/>
          </p:nvSpPr>
          <p:spPr>
            <a:xfrm>
              <a:off x="1" y="-4"/>
              <a:ext cx="599100" cy="310500"/>
            </a:xfrm>
            <a:prstGeom prst="rect">
              <a:avLst/>
            </a:prstGeom>
            <a:noFill/>
            <a:ln>
              <a:noFill/>
            </a:ln>
          </p:spPr>
          <p:txBody>
            <a:bodyPr anchorCtr="0" anchor="ctr" bIns="50800" lIns="50800" spcFirstLastPara="1" rIns="50800" wrap="square" tIns="50800">
              <a:noAutofit/>
            </a:bodyPr>
            <a:lstStyle/>
            <a:p>
              <a:pPr indent="0" lvl="0" marL="0" marR="0" rtl="1" algn="ctr">
                <a:lnSpc>
                  <a:spcPct val="91000"/>
                </a:lnSpc>
                <a:spcBef>
                  <a:spcPts val="0"/>
                </a:spcBef>
                <a:spcAft>
                  <a:spcPts val="0"/>
                </a:spcAft>
                <a:buNone/>
              </a:pPr>
              <a:r>
                <a:rPr b="1" lang="en-US" sz="1600">
                  <a:solidFill>
                    <a:srgbClr val="FFFFFF"/>
                  </a:solidFill>
                  <a:latin typeface="Assistant"/>
                  <a:ea typeface="Assistant"/>
                  <a:cs typeface="Assistant"/>
                  <a:sym typeface="Assistant"/>
                </a:rPr>
                <a:t>1 בדצמבר</a:t>
              </a:r>
              <a:r>
                <a:rPr b="1" i="0" lang="en-US" sz="1600" u="none" cap="none" strike="noStrike">
                  <a:solidFill>
                    <a:srgbClr val="FFFFFF"/>
                  </a:solidFill>
                  <a:latin typeface="Assistant"/>
                  <a:ea typeface="Assistant"/>
                  <a:cs typeface="Assistant"/>
                  <a:sym typeface="Assistant"/>
                </a:rPr>
                <a:t> 2023</a:t>
              </a:r>
              <a:endParaRPr b="1" sz="1000">
                <a:latin typeface="Assistant"/>
                <a:ea typeface="Assistant"/>
                <a:cs typeface="Assistant"/>
                <a:sym typeface="Assistant"/>
              </a:endParaRPr>
            </a:p>
            <a:p>
              <a:pPr indent="0" lvl="0" marL="0" marR="0" rtl="1" algn="ctr">
                <a:lnSpc>
                  <a:spcPct val="91000"/>
                </a:lnSpc>
                <a:spcBef>
                  <a:spcPts val="0"/>
                </a:spcBef>
                <a:spcAft>
                  <a:spcPts val="0"/>
                </a:spcAft>
                <a:buNone/>
              </a:pPr>
              <a:r>
                <a:rPr b="1" lang="en-US">
                  <a:solidFill>
                    <a:srgbClr val="FFFFFF"/>
                  </a:solidFill>
                  <a:latin typeface="Assistant"/>
                  <a:ea typeface="Assistant"/>
                  <a:cs typeface="Assistant"/>
                  <a:sym typeface="Assistant"/>
                </a:rPr>
                <a:t>י"ח</a:t>
              </a:r>
              <a:r>
                <a:rPr b="1" i="0" lang="en-US" u="none" cap="none" strike="noStrike">
                  <a:solidFill>
                    <a:srgbClr val="FFFFFF"/>
                  </a:solidFill>
                  <a:latin typeface="Assistant"/>
                  <a:ea typeface="Assistant"/>
                  <a:cs typeface="Assistant"/>
                  <a:sym typeface="Assistant"/>
                </a:rPr>
                <a:t> ב</a:t>
              </a:r>
              <a:r>
                <a:rPr b="1" lang="en-US">
                  <a:solidFill>
                    <a:srgbClr val="FFFFFF"/>
                  </a:solidFill>
                  <a:latin typeface="Assistant"/>
                  <a:ea typeface="Assistant"/>
                  <a:cs typeface="Assistant"/>
                  <a:sym typeface="Assistant"/>
                </a:rPr>
                <a:t>כסלו</a:t>
              </a:r>
              <a:r>
                <a:rPr b="1" i="0" lang="en-US" u="none" cap="none" strike="noStrike">
                  <a:solidFill>
                    <a:srgbClr val="FFFFFF"/>
                  </a:solidFill>
                  <a:latin typeface="Assistant"/>
                  <a:ea typeface="Assistant"/>
                  <a:cs typeface="Assistant"/>
                  <a:sym typeface="Assistant"/>
                </a:rPr>
                <a:t> התש</a:t>
              </a:r>
              <a:r>
                <a:rPr b="1" lang="en-US">
                  <a:solidFill>
                    <a:srgbClr val="FFFFFF"/>
                  </a:solidFill>
                  <a:latin typeface="Assistant"/>
                  <a:ea typeface="Assistant"/>
                  <a:cs typeface="Assistant"/>
                  <a:sym typeface="Assistant"/>
                </a:rPr>
                <a:t>פ</a:t>
              </a:r>
              <a:r>
                <a:rPr b="1" i="0" lang="en-US" u="none" cap="none" strike="noStrike">
                  <a:solidFill>
                    <a:srgbClr val="FFFFFF"/>
                  </a:solidFill>
                  <a:latin typeface="Assistant"/>
                  <a:ea typeface="Assistant"/>
                  <a:cs typeface="Assistant"/>
                  <a:sym typeface="Assistant"/>
                </a:rPr>
                <a:t>״ד</a:t>
              </a:r>
              <a:endParaRPr b="1" i="0" u="none" cap="none" strike="noStrike">
                <a:solidFill>
                  <a:srgbClr val="FFFFFF"/>
                </a:solidFill>
                <a:latin typeface="Assistant"/>
                <a:ea typeface="Assistant"/>
                <a:cs typeface="Assistant"/>
                <a:sym typeface="Assistant"/>
              </a:endParaRPr>
            </a:p>
            <a:p>
              <a:pPr indent="0" lvl="0" marL="0" marR="0" rtl="1" algn="ctr">
                <a:lnSpc>
                  <a:spcPct val="91000"/>
                </a:lnSpc>
                <a:spcBef>
                  <a:spcPts val="0"/>
                </a:spcBef>
                <a:spcAft>
                  <a:spcPts val="0"/>
                </a:spcAft>
                <a:buNone/>
              </a:pPr>
              <a:r>
                <a:rPr b="1" lang="en-US" sz="1000">
                  <a:solidFill>
                    <a:srgbClr val="FFFFFF"/>
                  </a:solidFill>
                  <a:latin typeface="Assistant"/>
                  <a:ea typeface="Assistant"/>
                  <a:cs typeface="Assistant"/>
                  <a:sym typeface="Assistant"/>
                </a:rPr>
                <a:t>(מעודכן לשעה 14:00)</a:t>
              </a:r>
              <a:endParaRPr b="1" sz="1000">
                <a:solidFill>
                  <a:srgbClr val="FFFFFF"/>
                </a:solidFill>
                <a:latin typeface="Assistant"/>
                <a:ea typeface="Assistant"/>
                <a:cs typeface="Assistant"/>
                <a:sym typeface="Assistant"/>
              </a:endParaRPr>
            </a:p>
          </p:txBody>
        </p:sp>
      </p:grpSp>
      <p:sp>
        <p:nvSpPr>
          <p:cNvPr id="103" name="Google Shape;103;p13"/>
          <p:cNvSpPr txBox="1"/>
          <p:nvPr/>
        </p:nvSpPr>
        <p:spPr>
          <a:xfrm>
            <a:off x="134625" y="952900"/>
            <a:ext cx="5403600" cy="8335200"/>
          </a:xfrm>
          <a:prstGeom prst="rect">
            <a:avLst/>
          </a:prstGeom>
          <a:noFill/>
          <a:ln>
            <a:noFill/>
          </a:ln>
        </p:spPr>
        <p:txBody>
          <a:bodyPr anchorCtr="0" anchor="t" bIns="91425" lIns="91425" spcFirstLastPara="1" rIns="91425" wrap="square" tIns="91425">
            <a:spAutoFit/>
          </a:bodyPr>
          <a:lstStyle/>
          <a:p>
            <a:pPr indent="0" lvl="0" marL="0" rtl="1" algn="ctr">
              <a:lnSpc>
                <a:spcPct val="115000"/>
              </a:lnSpc>
              <a:spcBef>
                <a:spcPts val="0"/>
              </a:spcBef>
              <a:spcAft>
                <a:spcPts val="0"/>
              </a:spcAft>
              <a:buNone/>
            </a:pPr>
            <a:r>
              <a:rPr b="1" lang="en-US" sz="1800">
                <a:solidFill>
                  <a:schemeClr val="lt1"/>
                </a:solidFill>
                <a:latin typeface="Assistant"/>
                <a:ea typeface="Assistant"/>
                <a:cs typeface="Assistant"/>
                <a:sym typeface="Assistant"/>
              </a:rPr>
              <a:t>השבוע השמיני למלחמה</a:t>
            </a:r>
            <a:endParaRPr b="1" sz="1300">
              <a:solidFill>
                <a:schemeClr val="dk1"/>
              </a:solidFill>
              <a:latin typeface="Assistant"/>
              <a:ea typeface="Assistant"/>
              <a:cs typeface="Assistant"/>
              <a:sym typeface="Assistant"/>
            </a:endParaRPr>
          </a:p>
          <a:p>
            <a:pPr indent="0" lvl="0" marL="0" rtl="1" algn="r">
              <a:lnSpc>
                <a:spcPct val="115000"/>
              </a:lnSpc>
              <a:spcBef>
                <a:spcPts val="0"/>
              </a:spcBef>
              <a:spcAft>
                <a:spcPts val="0"/>
              </a:spcAft>
              <a:buNone/>
            </a:pPr>
            <a:r>
              <a:rPr b="1" lang="en-US" sz="1300">
                <a:solidFill>
                  <a:schemeClr val="dk1"/>
                </a:solidFill>
                <a:latin typeface="Assistant"/>
                <a:ea typeface="Assistant"/>
                <a:cs typeface="Assistant"/>
                <a:sym typeface="Assistant"/>
              </a:rPr>
              <a:t>בגזרת הדרום:</a:t>
            </a:r>
            <a:endParaRPr sz="1200">
              <a:solidFill>
                <a:schemeClr val="dk1"/>
              </a:solidFill>
              <a:latin typeface="Assistant"/>
              <a:ea typeface="Assistant"/>
              <a:cs typeface="Assistant"/>
              <a:sym typeface="Assistant"/>
            </a:endParaRPr>
          </a:p>
          <a:p>
            <a:pPr indent="-304800" lvl="0" marL="457200" marR="12700" rtl="1" algn="just">
              <a:lnSpc>
                <a:spcPct val="136363"/>
              </a:lnSpc>
              <a:spcBef>
                <a:spcPts val="0"/>
              </a:spcBef>
              <a:spcAft>
                <a:spcPts val="0"/>
              </a:spcAft>
              <a:buClr>
                <a:schemeClr val="dk1"/>
              </a:buClr>
              <a:buSzPts val="1200"/>
              <a:buFont typeface="Assistant"/>
              <a:buChar char="●"/>
            </a:pPr>
            <a:r>
              <a:rPr lang="en-US" sz="1200">
                <a:solidFill>
                  <a:schemeClr val="dk1"/>
                </a:solidFill>
                <a:latin typeface="Assistant"/>
                <a:ea typeface="Assistant"/>
                <a:cs typeface="Assistant"/>
                <a:sym typeface="Assistant"/>
              </a:rPr>
              <a:t>הבוקר</a:t>
            </a:r>
            <a:r>
              <a:rPr b="1" lang="en-US" sz="1200">
                <a:solidFill>
                  <a:schemeClr val="dk1"/>
                </a:solidFill>
                <a:latin typeface="Assistant"/>
                <a:ea typeface="Assistant"/>
                <a:cs typeface="Assistant"/>
                <a:sym typeface="Assistant"/>
              </a:rPr>
              <a:t>, הפר חמאס את הסכם הפסקת האש</a:t>
            </a:r>
            <a:r>
              <a:rPr lang="en-US" sz="1200">
                <a:solidFill>
                  <a:schemeClr val="dk1"/>
                </a:solidFill>
                <a:latin typeface="Assistant"/>
                <a:ea typeface="Assistant"/>
                <a:cs typeface="Assistant"/>
                <a:sym typeface="Assistant"/>
              </a:rPr>
              <a:t> באמצעות מספר שיגורים של ירי רקטי משטח רצועת עזה ליישובי העוטף. השיגורים יורטו על ידי יחידת הגנה אווירית. </a:t>
            </a:r>
            <a:endParaRPr sz="1200">
              <a:solidFill>
                <a:schemeClr val="dk1"/>
              </a:solidFill>
              <a:latin typeface="Assistant"/>
              <a:ea typeface="Assistant"/>
              <a:cs typeface="Assistant"/>
              <a:sym typeface="Assistant"/>
            </a:endParaRPr>
          </a:p>
          <a:p>
            <a:pPr indent="-304800" lvl="0" marL="457200" marR="12700" rtl="1" algn="just">
              <a:lnSpc>
                <a:spcPct val="136363"/>
              </a:lnSpc>
              <a:spcBef>
                <a:spcPts val="0"/>
              </a:spcBef>
              <a:spcAft>
                <a:spcPts val="0"/>
              </a:spcAft>
              <a:buClr>
                <a:schemeClr val="dk1"/>
              </a:buClr>
              <a:buSzPts val="1200"/>
              <a:buFont typeface="Assistant"/>
              <a:buChar char="●"/>
            </a:pPr>
            <a:r>
              <a:rPr b="1" lang="en-US" sz="1200">
                <a:solidFill>
                  <a:schemeClr val="dk1"/>
                </a:solidFill>
                <a:latin typeface="Assistant"/>
                <a:ea typeface="Assistant"/>
                <a:cs typeface="Assistant"/>
                <a:sym typeface="Assistant"/>
              </a:rPr>
              <a:t>צה"ל חידש את האש מול ארגון הטרור חמאס</a:t>
            </a:r>
            <a:r>
              <a:rPr lang="en-US" sz="1200">
                <a:solidFill>
                  <a:schemeClr val="dk1"/>
                </a:solidFill>
                <a:latin typeface="Assistant"/>
                <a:ea typeface="Assistant"/>
                <a:cs typeface="Assistant"/>
                <a:sym typeface="Assistant"/>
              </a:rPr>
              <a:t> ברצועת עזה ומטוסי קרב של צה"ל תקפו מטרות של חמאס.</a:t>
            </a:r>
            <a:endParaRPr sz="1200">
              <a:solidFill>
                <a:schemeClr val="dk1"/>
              </a:solidFill>
              <a:latin typeface="Assistant"/>
              <a:ea typeface="Assistant"/>
              <a:cs typeface="Assistant"/>
              <a:sym typeface="Assistant"/>
            </a:endParaRPr>
          </a:p>
          <a:p>
            <a:pPr indent="-304800" lvl="0" marL="457200" marR="12700" rtl="1" algn="just">
              <a:lnSpc>
                <a:spcPct val="136363"/>
              </a:lnSpc>
              <a:spcBef>
                <a:spcPts val="0"/>
              </a:spcBef>
              <a:spcAft>
                <a:spcPts val="0"/>
              </a:spcAft>
              <a:buClr>
                <a:schemeClr val="dk1"/>
              </a:buClr>
              <a:buSzPts val="1200"/>
              <a:buFont typeface="Assistant"/>
              <a:buChar char="●"/>
            </a:pPr>
            <a:r>
              <a:rPr lang="en-US" sz="1200">
                <a:solidFill>
                  <a:schemeClr val="dk1"/>
                </a:solidFill>
                <a:latin typeface="Assistant"/>
                <a:ea typeface="Assistant"/>
                <a:cs typeface="Assistant"/>
                <a:sym typeface="Assistant"/>
              </a:rPr>
              <a:t>לקראת השלב הבא במלחמה וכחלק מהמאמץ ההומניטארי צה״ל פרסם לתושבי הרצועה את מפת אזורי הפינוי המוגדרים. </a:t>
            </a:r>
            <a:endParaRPr sz="1350">
              <a:solidFill>
                <a:srgbClr val="30323F"/>
              </a:solidFill>
              <a:highlight>
                <a:srgbClr val="F1F6FB"/>
              </a:highlight>
            </a:endParaRPr>
          </a:p>
          <a:p>
            <a:pPr indent="0" lvl="0" marL="0" rtl="1" algn="just">
              <a:lnSpc>
                <a:spcPct val="115000"/>
              </a:lnSpc>
              <a:spcBef>
                <a:spcPts val="0"/>
              </a:spcBef>
              <a:spcAft>
                <a:spcPts val="0"/>
              </a:spcAft>
              <a:buNone/>
            </a:pPr>
            <a:r>
              <a:t/>
            </a:r>
            <a:endParaRPr sz="1200">
              <a:solidFill>
                <a:schemeClr val="dk1"/>
              </a:solidFill>
              <a:latin typeface="Assistant"/>
              <a:ea typeface="Assistant"/>
              <a:cs typeface="Assistant"/>
              <a:sym typeface="Assistant"/>
            </a:endParaRPr>
          </a:p>
          <a:p>
            <a:pPr indent="0" lvl="0" marL="0" marR="0" rtl="1" algn="just">
              <a:lnSpc>
                <a:spcPct val="115000"/>
              </a:lnSpc>
              <a:spcBef>
                <a:spcPts val="0"/>
              </a:spcBef>
              <a:spcAft>
                <a:spcPts val="0"/>
              </a:spcAft>
              <a:buNone/>
            </a:pPr>
            <a:r>
              <a:rPr b="1" lang="en-US" sz="1300">
                <a:solidFill>
                  <a:schemeClr val="dk1"/>
                </a:solidFill>
                <a:latin typeface="Assistant"/>
                <a:ea typeface="Assistant"/>
                <a:cs typeface="Assistant"/>
                <a:sym typeface="Assistant"/>
              </a:rPr>
              <a:t>בגזרת פיקוד המרכז:</a:t>
            </a:r>
            <a:endParaRPr b="1" sz="1300">
              <a:solidFill>
                <a:schemeClr val="dk1"/>
              </a:solidFill>
              <a:latin typeface="Assistant"/>
              <a:ea typeface="Assistant"/>
              <a:cs typeface="Assistant"/>
              <a:sym typeface="Assistant"/>
            </a:endParaRPr>
          </a:p>
          <a:p>
            <a:pPr indent="-304800" lvl="0" marL="457200" rtl="1" algn="r">
              <a:lnSpc>
                <a:spcPct val="115000"/>
              </a:lnSpc>
              <a:spcBef>
                <a:spcPts val="0"/>
              </a:spcBef>
              <a:spcAft>
                <a:spcPts val="0"/>
              </a:spcAft>
              <a:buClr>
                <a:schemeClr val="dk1"/>
              </a:buClr>
              <a:buSzPts val="1200"/>
              <a:buFont typeface="Assistant"/>
              <a:buChar char="●"/>
            </a:pPr>
            <a:r>
              <a:rPr lang="en-US" sz="1200">
                <a:solidFill>
                  <a:schemeClr val="dk1"/>
                </a:solidFill>
                <a:latin typeface="Assistant"/>
                <a:ea typeface="Assistant"/>
                <a:cs typeface="Assistant"/>
                <a:sym typeface="Assistant"/>
              </a:rPr>
              <a:t>לוחמי צה"ל, שב"כ ומג"ב </a:t>
            </a:r>
            <a:r>
              <a:rPr b="1" lang="en-US" sz="1200">
                <a:solidFill>
                  <a:schemeClr val="dk1"/>
                </a:solidFill>
                <a:latin typeface="Assistant"/>
                <a:ea typeface="Assistant"/>
                <a:cs typeface="Assistant"/>
                <a:sym typeface="Assistant"/>
              </a:rPr>
              <a:t>עצרו הלילה 15 מבוקשים </a:t>
            </a:r>
            <a:r>
              <a:rPr lang="en-US" sz="1200">
                <a:solidFill>
                  <a:schemeClr val="dk1"/>
                </a:solidFill>
                <a:latin typeface="Assistant"/>
                <a:ea typeface="Assistant"/>
                <a:cs typeface="Assistant"/>
                <a:sym typeface="Assistant"/>
              </a:rPr>
              <a:t>ברחבי איו"ש. הוחרמו כספי טרור, נשק M-16, חומרי הסתה ועשרות רכבים בלתי חוקיים.</a:t>
            </a:r>
            <a:endParaRPr sz="1200">
              <a:solidFill>
                <a:schemeClr val="dk1"/>
              </a:solidFill>
              <a:latin typeface="Assistant"/>
              <a:ea typeface="Assistant"/>
              <a:cs typeface="Assistant"/>
              <a:sym typeface="Assistant"/>
            </a:endParaRPr>
          </a:p>
          <a:p>
            <a:pPr indent="-314325" lvl="0" marL="457200" rtl="1" algn="r">
              <a:lnSpc>
                <a:spcPct val="115000"/>
              </a:lnSpc>
              <a:spcBef>
                <a:spcPts val="0"/>
              </a:spcBef>
              <a:spcAft>
                <a:spcPts val="0"/>
              </a:spcAft>
              <a:buClr>
                <a:srgbClr val="30323F"/>
              </a:buClr>
              <a:buSzPts val="1350"/>
              <a:buChar char="●"/>
            </a:pPr>
            <a:r>
              <a:rPr lang="en-US" sz="1200">
                <a:solidFill>
                  <a:schemeClr val="dk1"/>
                </a:solidFill>
                <a:latin typeface="Assistant"/>
                <a:ea typeface="Assistant"/>
                <a:cs typeface="Assistant"/>
                <a:sym typeface="Assistant"/>
              </a:rPr>
              <a:t>בפעילויות </a:t>
            </a:r>
            <a:r>
              <a:rPr b="1" lang="en-US" sz="1200">
                <a:solidFill>
                  <a:schemeClr val="dk1"/>
                </a:solidFill>
                <a:latin typeface="Assistant"/>
                <a:ea typeface="Assistant"/>
                <a:cs typeface="Assistant"/>
                <a:sym typeface="Assistant"/>
              </a:rPr>
              <a:t>לוחמי המילואים בחטיבת עציון, הלוחמים איתרו והחרימו ציוד צבאי וחומרי הסתה רבים,</a:t>
            </a:r>
            <a:r>
              <a:rPr lang="en-US" sz="1200">
                <a:solidFill>
                  <a:schemeClr val="dk1"/>
                </a:solidFill>
                <a:latin typeface="Assistant"/>
                <a:ea typeface="Assistant"/>
                <a:cs typeface="Assistant"/>
                <a:sym typeface="Assistant"/>
              </a:rPr>
              <a:t> במהלך הפעילויות מחבלים השליכו מטענים, הבעירו צמיגים ויידו אבנים לעבר הכוחות, שהגיבו באמצעים לפיזור הפגנות ובירי לאוויר.</a:t>
            </a:r>
            <a:endParaRPr sz="1350">
              <a:solidFill>
                <a:srgbClr val="30323F"/>
              </a:solidFill>
              <a:highlight>
                <a:srgbClr val="F1F6FB"/>
              </a:highlight>
            </a:endParaRPr>
          </a:p>
          <a:p>
            <a:pPr indent="0" lvl="0" marL="0" rtl="1" algn="r">
              <a:lnSpc>
                <a:spcPct val="115000"/>
              </a:lnSpc>
              <a:spcBef>
                <a:spcPts val="0"/>
              </a:spcBef>
              <a:spcAft>
                <a:spcPts val="0"/>
              </a:spcAft>
              <a:buNone/>
            </a:pPr>
            <a:r>
              <a:t/>
            </a:r>
            <a:endParaRPr sz="1200">
              <a:solidFill>
                <a:srgbClr val="30323F"/>
              </a:solidFill>
              <a:highlight>
                <a:srgbClr val="F1F6FB"/>
              </a:highlight>
            </a:endParaRPr>
          </a:p>
          <a:p>
            <a:pPr indent="0" lvl="0" marL="0" rtl="1" algn="r">
              <a:lnSpc>
                <a:spcPct val="115000"/>
              </a:lnSpc>
              <a:spcBef>
                <a:spcPts val="0"/>
              </a:spcBef>
              <a:spcAft>
                <a:spcPts val="0"/>
              </a:spcAft>
              <a:buNone/>
            </a:pPr>
            <a:r>
              <a:t/>
            </a:r>
            <a:endParaRPr sz="1100">
              <a:solidFill>
                <a:srgbClr val="30323F"/>
              </a:solidFill>
              <a:highlight>
                <a:srgbClr val="F1F6FB"/>
              </a:highlight>
            </a:endParaRPr>
          </a:p>
          <a:p>
            <a:pPr indent="0" lvl="0" marL="0" rtl="1" algn="r">
              <a:lnSpc>
                <a:spcPct val="115000"/>
              </a:lnSpc>
              <a:spcBef>
                <a:spcPts val="0"/>
              </a:spcBef>
              <a:spcAft>
                <a:spcPts val="0"/>
              </a:spcAft>
              <a:buNone/>
            </a:pPr>
            <a:r>
              <a:rPr b="1" lang="en-US" sz="1300">
                <a:solidFill>
                  <a:schemeClr val="dk1"/>
                </a:solidFill>
                <a:latin typeface="Assistant"/>
                <a:ea typeface="Assistant"/>
                <a:cs typeface="Assistant"/>
                <a:sym typeface="Assistant"/>
              </a:rPr>
              <a:t>אירועים מרכזיים מהימים האחרונים:</a:t>
            </a:r>
            <a:endParaRPr b="1" sz="1300">
              <a:solidFill>
                <a:schemeClr val="dk1"/>
              </a:solidFill>
              <a:latin typeface="Assistant"/>
              <a:ea typeface="Assistant"/>
              <a:cs typeface="Assistant"/>
              <a:sym typeface="Assistant"/>
            </a:endParaRPr>
          </a:p>
          <a:p>
            <a:pPr indent="0" lvl="0" marL="0" rtl="1" algn="r">
              <a:lnSpc>
                <a:spcPct val="115000"/>
              </a:lnSpc>
              <a:spcBef>
                <a:spcPts val="0"/>
              </a:spcBef>
              <a:spcAft>
                <a:spcPts val="0"/>
              </a:spcAft>
              <a:buNone/>
            </a:pPr>
            <a:r>
              <a:rPr b="1" lang="en-US" sz="1200">
                <a:solidFill>
                  <a:schemeClr val="dk1"/>
                </a:solidFill>
                <a:latin typeface="Assistant"/>
                <a:ea typeface="Assistant"/>
                <a:cs typeface="Assistant"/>
                <a:sym typeface="Assistant"/>
              </a:rPr>
              <a:t>בגזרת הדרום:</a:t>
            </a:r>
            <a:endParaRPr sz="1200">
              <a:solidFill>
                <a:schemeClr val="dk1"/>
              </a:solidFill>
              <a:latin typeface="Assistant"/>
              <a:ea typeface="Assistant"/>
              <a:cs typeface="Assistant"/>
              <a:sym typeface="Assistant"/>
            </a:endParaRPr>
          </a:p>
          <a:p>
            <a:pPr indent="-298450" lvl="0" marL="457200" rtl="1" algn="just">
              <a:lnSpc>
                <a:spcPct val="115000"/>
              </a:lnSpc>
              <a:spcBef>
                <a:spcPts val="0"/>
              </a:spcBef>
              <a:spcAft>
                <a:spcPts val="0"/>
              </a:spcAft>
              <a:buClr>
                <a:schemeClr val="dk1"/>
              </a:buClr>
              <a:buSzPts val="1100"/>
              <a:buFont typeface="Assistant"/>
              <a:buChar char="●"/>
            </a:pPr>
            <a:r>
              <a:rPr lang="en-US" sz="1100">
                <a:solidFill>
                  <a:schemeClr val="dk1"/>
                </a:solidFill>
                <a:latin typeface="Assistant"/>
                <a:ea typeface="Assistant"/>
                <a:cs typeface="Assistant"/>
                <a:sym typeface="Assistant"/>
              </a:rPr>
              <a:t>במסגרת העסקה לשחרור החטופים שוחררו בשבוע האחרון</a:t>
            </a:r>
            <a:r>
              <a:rPr b="1" lang="en-US" sz="1100">
                <a:solidFill>
                  <a:schemeClr val="dk1"/>
                </a:solidFill>
                <a:latin typeface="Assistant"/>
                <a:ea typeface="Assistant"/>
                <a:cs typeface="Assistant"/>
                <a:sym typeface="Assistant"/>
              </a:rPr>
              <a:t>: 38 ילדים, 43 מבוגרים ו-24 עובדים זרים.</a:t>
            </a:r>
            <a:r>
              <a:rPr lang="en-US" sz="1100">
                <a:solidFill>
                  <a:schemeClr val="dk1"/>
                </a:solidFill>
                <a:latin typeface="Assistant"/>
                <a:ea typeface="Assistant"/>
                <a:cs typeface="Assistant"/>
                <a:sym typeface="Assistant"/>
              </a:rPr>
              <a:t> פעולתו הנחושה של צה"ל במסגרת התמרון הקרקעי הפעילה </a:t>
            </a:r>
            <a:r>
              <a:rPr b="1" lang="en-US" sz="1100">
                <a:solidFill>
                  <a:schemeClr val="dk1"/>
                </a:solidFill>
                <a:latin typeface="Assistant"/>
                <a:ea typeface="Assistant"/>
                <a:cs typeface="Assistant"/>
                <a:sym typeface="Assistant"/>
              </a:rPr>
              <a:t>לחץ גדול על חמאס</a:t>
            </a:r>
            <a:r>
              <a:rPr lang="en-US" sz="1100">
                <a:solidFill>
                  <a:schemeClr val="dk1"/>
                </a:solidFill>
                <a:latin typeface="Assistant"/>
                <a:ea typeface="Assistant"/>
                <a:cs typeface="Assistant"/>
                <a:sym typeface="Assistant"/>
              </a:rPr>
              <a:t> </a:t>
            </a:r>
            <a:r>
              <a:rPr b="1" lang="en-US" sz="1100">
                <a:solidFill>
                  <a:schemeClr val="dk1"/>
                </a:solidFill>
                <a:latin typeface="Assistant"/>
                <a:ea typeface="Assistant"/>
                <a:cs typeface="Assistant"/>
                <a:sym typeface="Assistant"/>
              </a:rPr>
              <a:t>ואיפשרה את התנאים לעסקה. </a:t>
            </a:r>
            <a:endParaRPr b="1" sz="1100">
              <a:solidFill>
                <a:schemeClr val="dk1"/>
              </a:solidFill>
              <a:latin typeface="Assistant"/>
              <a:ea typeface="Assistant"/>
              <a:cs typeface="Assistant"/>
              <a:sym typeface="Assistant"/>
            </a:endParaRPr>
          </a:p>
          <a:p>
            <a:pPr indent="-298450" lvl="0" marL="457200" rtl="1" algn="just">
              <a:lnSpc>
                <a:spcPct val="115000"/>
              </a:lnSpc>
              <a:spcBef>
                <a:spcPts val="0"/>
              </a:spcBef>
              <a:spcAft>
                <a:spcPts val="0"/>
              </a:spcAft>
              <a:buClr>
                <a:schemeClr val="dk1"/>
              </a:buClr>
              <a:buSzPts val="1100"/>
              <a:buFont typeface="Assistant"/>
              <a:buChar char="●"/>
            </a:pPr>
            <a:r>
              <a:rPr lang="en-US" sz="1100">
                <a:solidFill>
                  <a:schemeClr val="dk1"/>
                </a:solidFill>
                <a:latin typeface="Assistant"/>
                <a:ea typeface="Assistant"/>
                <a:cs typeface="Assistant"/>
                <a:sym typeface="Assistant"/>
              </a:rPr>
              <a:t>טרם כניסת ימי ההפוגה לתוקף, </a:t>
            </a:r>
            <a:r>
              <a:rPr lang="en-US" sz="1100">
                <a:solidFill>
                  <a:schemeClr val="dk1"/>
                </a:solidFill>
                <a:latin typeface="Assistant"/>
                <a:ea typeface="Assistant"/>
                <a:cs typeface="Assistant"/>
                <a:sym typeface="Assistant"/>
              </a:rPr>
              <a:t>כוחות צה"ל הרחיבו את פעילותם </a:t>
            </a:r>
            <a:r>
              <a:rPr b="1" lang="en-US" sz="1100">
                <a:solidFill>
                  <a:schemeClr val="dk1"/>
                </a:solidFill>
                <a:latin typeface="Assistant"/>
                <a:ea typeface="Assistant"/>
                <a:cs typeface="Assistant"/>
                <a:sym typeface="Assistant"/>
              </a:rPr>
              <a:t>ברצועת עזה</a:t>
            </a:r>
            <a:r>
              <a:rPr lang="en-US" sz="1100">
                <a:solidFill>
                  <a:schemeClr val="dk1"/>
                </a:solidFill>
                <a:latin typeface="Assistant"/>
                <a:ea typeface="Assistant"/>
                <a:cs typeface="Assistant"/>
                <a:sym typeface="Assistant"/>
              </a:rPr>
              <a:t> תוך התמקדות במרכזים של חמאס באזור העיר עזה. פעולות אלו הפעילו לחץ כבד על חמאס והובילו להישגים מבצעיים רבים ולוקחים בהם חלק כוחות חי"ר, שריון, הנדסה ותותחנים הפועלים בשיתוף אמ"ן והשב"כ ומלווים בידי חיל האוויר וחיל הים.</a:t>
            </a:r>
            <a:endParaRPr sz="1100">
              <a:solidFill>
                <a:schemeClr val="dk1"/>
              </a:solidFill>
              <a:latin typeface="Assistant"/>
              <a:ea typeface="Assistant"/>
              <a:cs typeface="Assistant"/>
              <a:sym typeface="Assistant"/>
            </a:endParaRPr>
          </a:p>
          <a:p>
            <a:pPr indent="-298450" lvl="0" marL="457200" rtl="1" algn="just">
              <a:lnSpc>
                <a:spcPct val="115000"/>
              </a:lnSpc>
              <a:spcBef>
                <a:spcPts val="0"/>
              </a:spcBef>
              <a:spcAft>
                <a:spcPts val="0"/>
              </a:spcAft>
              <a:buClr>
                <a:schemeClr val="dk1"/>
              </a:buClr>
              <a:buSzPts val="1100"/>
              <a:buFont typeface="Assistant"/>
              <a:buChar char="●"/>
            </a:pPr>
            <a:r>
              <a:rPr b="1" lang="en-US" sz="1100">
                <a:solidFill>
                  <a:schemeClr val="dk1"/>
                </a:solidFill>
                <a:latin typeface="Assistant"/>
                <a:ea typeface="Assistant"/>
                <a:cs typeface="Assistant"/>
                <a:sym typeface="Assistant"/>
              </a:rPr>
              <a:t>במהלך ימי ההפוגה צה״ל נערך בתכנון ואישור כלל התוכניות המבצעיות</a:t>
            </a:r>
            <a:r>
              <a:rPr lang="en-US" sz="1100">
                <a:solidFill>
                  <a:schemeClr val="dk1"/>
                </a:solidFill>
                <a:latin typeface="Assistant"/>
                <a:ea typeface="Assistant"/>
                <a:cs typeface="Assistant"/>
                <a:sym typeface="Assistant"/>
              </a:rPr>
              <a:t> להמשך הלחימה על מנת להמשיך במאמץ ולהשיג את מטרותיה.</a:t>
            </a:r>
            <a:endParaRPr sz="1100">
              <a:solidFill>
                <a:schemeClr val="dk1"/>
              </a:solidFill>
              <a:latin typeface="Assistant"/>
              <a:ea typeface="Assistant"/>
              <a:cs typeface="Assistant"/>
              <a:sym typeface="Assistant"/>
            </a:endParaRPr>
          </a:p>
          <a:p>
            <a:pPr indent="0" lvl="0" marL="269999" rtl="1" algn="just">
              <a:lnSpc>
                <a:spcPct val="115000"/>
              </a:lnSpc>
              <a:spcBef>
                <a:spcPts val="0"/>
              </a:spcBef>
              <a:spcAft>
                <a:spcPts val="0"/>
              </a:spcAft>
              <a:buNone/>
            </a:pPr>
            <a:r>
              <a:t/>
            </a:r>
            <a:endParaRPr sz="1100">
              <a:solidFill>
                <a:schemeClr val="dk1"/>
              </a:solidFill>
              <a:latin typeface="Assistant"/>
              <a:ea typeface="Assistant"/>
              <a:cs typeface="Assistant"/>
              <a:sym typeface="Assistant"/>
            </a:endParaRPr>
          </a:p>
          <a:p>
            <a:pPr indent="0" lvl="0" marL="0" rtl="1" algn="just">
              <a:lnSpc>
                <a:spcPct val="115000"/>
              </a:lnSpc>
              <a:spcBef>
                <a:spcPts val="0"/>
              </a:spcBef>
              <a:spcAft>
                <a:spcPts val="0"/>
              </a:spcAft>
              <a:buNone/>
            </a:pPr>
            <a:r>
              <a:rPr b="1" lang="en-US" sz="1200">
                <a:solidFill>
                  <a:schemeClr val="dk1"/>
                </a:solidFill>
                <a:latin typeface="Assistant"/>
                <a:ea typeface="Assistant"/>
                <a:cs typeface="Assistant"/>
                <a:sym typeface="Assistant"/>
              </a:rPr>
              <a:t>בגזרת הצפון:</a:t>
            </a:r>
            <a:endParaRPr sz="1200">
              <a:solidFill>
                <a:schemeClr val="dk1"/>
              </a:solidFill>
              <a:latin typeface="Assistant"/>
              <a:ea typeface="Assistant"/>
              <a:cs typeface="Assistant"/>
              <a:sym typeface="Assistant"/>
            </a:endParaRPr>
          </a:p>
          <a:p>
            <a:pPr indent="-69850" lvl="0" marL="228600" marR="0" rtl="1" algn="just">
              <a:lnSpc>
                <a:spcPct val="115000"/>
              </a:lnSpc>
              <a:spcBef>
                <a:spcPts val="0"/>
              </a:spcBef>
              <a:spcAft>
                <a:spcPts val="0"/>
              </a:spcAft>
              <a:buClr>
                <a:schemeClr val="dk1"/>
              </a:buClr>
              <a:buSzPts val="1100"/>
              <a:buFont typeface="Assistant"/>
              <a:buChar char="●"/>
            </a:pPr>
            <a:r>
              <a:rPr lang="en-US" sz="1100">
                <a:solidFill>
                  <a:schemeClr val="dk1"/>
                </a:solidFill>
                <a:latin typeface="Assistant"/>
                <a:ea typeface="Assistant"/>
                <a:cs typeface="Assistant"/>
                <a:sym typeface="Assistant"/>
              </a:rPr>
              <a:t>        כוחותינו ממשיכים להגיב בנחישות </a:t>
            </a:r>
            <a:r>
              <a:rPr b="1" lang="en-US" sz="1100">
                <a:solidFill>
                  <a:schemeClr val="dk1"/>
                </a:solidFill>
                <a:latin typeface="Assistant"/>
                <a:ea typeface="Assistant"/>
                <a:cs typeface="Assistant"/>
                <a:sym typeface="Assistant"/>
              </a:rPr>
              <a:t>כדי להסיר כל איום הנשקף לעורף ישראל</a:t>
            </a:r>
            <a:r>
              <a:rPr lang="en-US" sz="1100">
                <a:solidFill>
                  <a:schemeClr val="dk1"/>
                </a:solidFill>
                <a:latin typeface="Assistant"/>
                <a:ea typeface="Assistant"/>
                <a:cs typeface="Assistant"/>
                <a:sym typeface="Assistant"/>
              </a:rPr>
              <a:t>.</a:t>
            </a:r>
            <a:r>
              <a:rPr b="1" lang="en-US" sz="1100">
                <a:solidFill>
                  <a:schemeClr val="dk1"/>
                </a:solidFill>
                <a:latin typeface="Assistant"/>
                <a:ea typeface="Assistant"/>
                <a:cs typeface="Assistant"/>
                <a:sym typeface="Assistant"/>
              </a:rPr>
              <a:t> </a:t>
            </a:r>
            <a:endParaRPr b="1" sz="1100">
              <a:solidFill>
                <a:schemeClr val="dk1"/>
              </a:solidFill>
              <a:latin typeface="Assistant"/>
              <a:ea typeface="Assistant"/>
              <a:cs typeface="Assistant"/>
              <a:sym typeface="Assistant"/>
            </a:endParaRPr>
          </a:p>
          <a:p>
            <a:pPr indent="0" lvl="0" marL="0" rtl="1" algn="r">
              <a:lnSpc>
                <a:spcPct val="115000"/>
              </a:lnSpc>
              <a:spcBef>
                <a:spcPts val="0"/>
              </a:spcBef>
              <a:spcAft>
                <a:spcPts val="0"/>
              </a:spcAft>
              <a:buNone/>
            </a:pPr>
            <a:r>
              <a:t/>
            </a:r>
            <a:endParaRPr b="1" sz="1100">
              <a:solidFill>
                <a:schemeClr val="dk1"/>
              </a:solidFill>
              <a:latin typeface="Assistant"/>
              <a:ea typeface="Assistant"/>
              <a:cs typeface="Assistant"/>
              <a:sym typeface="Assistant"/>
            </a:endParaRPr>
          </a:p>
          <a:p>
            <a:pPr indent="0" lvl="0" marL="0" rtl="1" algn="r">
              <a:lnSpc>
                <a:spcPct val="115000"/>
              </a:lnSpc>
              <a:spcBef>
                <a:spcPts val="0"/>
              </a:spcBef>
              <a:spcAft>
                <a:spcPts val="0"/>
              </a:spcAft>
              <a:buNone/>
            </a:pPr>
            <a:r>
              <a:rPr b="1" lang="en-US" sz="1200">
                <a:solidFill>
                  <a:schemeClr val="dk1"/>
                </a:solidFill>
                <a:latin typeface="Assistant"/>
                <a:ea typeface="Assistant"/>
                <a:cs typeface="Assistant"/>
                <a:sym typeface="Assistant"/>
              </a:rPr>
              <a:t>בגזרת פיקוד המרכז:</a:t>
            </a:r>
            <a:endParaRPr b="1" sz="1200">
              <a:solidFill>
                <a:schemeClr val="dk1"/>
              </a:solidFill>
              <a:latin typeface="Assistant"/>
              <a:ea typeface="Assistant"/>
              <a:cs typeface="Assistant"/>
              <a:sym typeface="Assistant"/>
            </a:endParaRPr>
          </a:p>
          <a:p>
            <a:pPr indent="-298450" lvl="0" marL="457200" rtl="1" algn="just">
              <a:lnSpc>
                <a:spcPct val="115000"/>
              </a:lnSpc>
              <a:spcBef>
                <a:spcPts val="0"/>
              </a:spcBef>
              <a:spcAft>
                <a:spcPts val="0"/>
              </a:spcAft>
              <a:buClr>
                <a:schemeClr val="dk1"/>
              </a:buClr>
              <a:buSzPts val="1100"/>
              <a:buFont typeface="Assistant"/>
              <a:buChar char="●"/>
            </a:pPr>
            <a:r>
              <a:rPr lang="en-US" sz="1100">
                <a:solidFill>
                  <a:schemeClr val="dk1"/>
                </a:solidFill>
                <a:latin typeface="Assistant"/>
                <a:ea typeface="Assistant"/>
                <a:cs typeface="Assistant"/>
                <a:sym typeface="Assistant"/>
              </a:rPr>
              <a:t>אתמול בוצעו 2 פיגועים כלפי ישראלים וכוחות צה״ל.</a:t>
            </a:r>
            <a:endParaRPr sz="1100">
              <a:solidFill>
                <a:schemeClr val="dk1"/>
              </a:solidFill>
              <a:latin typeface="Assistant"/>
              <a:ea typeface="Assistant"/>
              <a:cs typeface="Assistant"/>
              <a:sym typeface="Assistant"/>
            </a:endParaRPr>
          </a:p>
          <a:p>
            <a:pPr indent="-298450" lvl="0" marL="457200" rtl="1" algn="just">
              <a:lnSpc>
                <a:spcPct val="115000"/>
              </a:lnSpc>
              <a:spcBef>
                <a:spcPts val="0"/>
              </a:spcBef>
              <a:spcAft>
                <a:spcPts val="0"/>
              </a:spcAft>
              <a:buClr>
                <a:schemeClr val="dk1"/>
              </a:buClr>
              <a:buSzPts val="1100"/>
              <a:buFont typeface="Assistant"/>
              <a:buChar char="●"/>
            </a:pPr>
            <a:r>
              <a:rPr lang="en-US" sz="1100">
                <a:solidFill>
                  <a:schemeClr val="dk1"/>
                </a:solidFill>
                <a:latin typeface="Assistant"/>
                <a:ea typeface="Assistant"/>
                <a:cs typeface="Assistant"/>
                <a:sym typeface="Assistant"/>
              </a:rPr>
              <a:t>צה"ל פועל בכל רחבי איו"ש </a:t>
            </a:r>
            <a:r>
              <a:rPr b="1" lang="en-US" sz="1100">
                <a:solidFill>
                  <a:schemeClr val="dk1"/>
                </a:solidFill>
                <a:latin typeface="Assistant"/>
                <a:ea typeface="Assistant"/>
                <a:cs typeface="Assistant"/>
                <a:sym typeface="Assistant"/>
              </a:rPr>
              <a:t>לסיכול ומניעת פיגועים</a:t>
            </a:r>
            <a:r>
              <a:rPr lang="en-US" sz="1100">
                <a:solidFill>
                  <a:schemeClr val="dk1"/>
                </a:solidFill>
                <a:latin typeface="Assistant"/>
                <a:ea typeface="Assistant"/>
                <a:cs typeface="Assistant"/>
                <a:sym typeface="Assistant"/>
              </a:rPr>
              <a:t>, הגדודים הלוחמים מבצעים מעצרי מבוקשים ופוגעים בתשתיות טרור. </a:t>
            </a:r>
            <a:endParaRPr sz="1100">
              <a:solidFill>
                <a:schemeClr val="dk1"/>
              </a:solidFill>
              <a:latin typeface="Assistant"/>
              <a:ea typeface="Assistant"/>
              <a:cs typeface="Assistant"/>
              <a:sym typeface="Assistant"/>
            </a:endParaRPr>
          </a:p>
          <a:p>
            <a:pPr indent="-298450" lvl="0" marL="457200" rtl="1" algn="just">
              <a:lnSpc>
                <a:spcPct val="115000"/>
              </a:lnSpc>
              <a:spcBef>
                <a:spcPts val="0"/>
              </a:spcBef>
              <a:spcAft>
                <a:spcPts val="0"/>
              </a:spcAft>
              <a:buClr>
                <a:schemeClr val="dk1"/>
              </a:buClr>
              <a:buSzPts val="1100"/>
              <a:buFont typeface="Assistant"/>
              <a:buChar char="●"/>
            </a:pPr>
            <a:r>
              <a:rPr lang="en-US" sz="1100">
                <a:solidFill>
                  <a:schemeClr val="dk1"/>
                </a:solidFill>
                <a:latin typeface="Assistant"/>
                <a:ea typeface="Assistant"/>
                <a:cs typeface="Assistant"/>
                <a:sym typeface="Assistant"/>
              </a:rPr>
              <a:t>עד כה נעצרו מתחילת המלחמה כ-2,100 מבוקשים בגזרה, כ-1,100 מהם משוייכים לארגון הטרור חמאס.</a:t>
            </a:r>
            <a:endParaRPr b="1" sz="1100">
              <a:solidFill>
                <a:schemeClr val="dk1"/>
              </a:solidFill>
              <a:latin typeface="Assistant"/>
              <a:ea typeface="Assistant"/>
              <a:cs typeface="Assistant"/>
              <a:sym typeface="Assistant"/>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