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1"/>
            <a:ext cx="1430345" cy="996225"/>
            <a:chOff x="-354205" y="202559"/>
            <a:chExt cx="512595" cy="357019"/>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9"/>
              <a:ext cx="509100" cy="3570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56</a:t>
              </a:r>
              <a:r>
                <a:rPr b="1" i="0" lang="en-US" sz="3200" u="none" cap="none" strike="noStrike">
                  <a:solidFill>
                    <a:srgbClr val="FFFFFF"/>
                  </a:solidFill>
                  <a:latin typeface="Assistant"/>
                  <a:ea typeface="Assistant"/>
                  <a:cs typeface="Assistant"/>
                  <a:sym typeface="Assistant"/>
                </a:rPr>
                <a:t>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5</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4</a:t>
              </a:r>
              <a:r>
                <a:rPr b="1" i="0" lang="en-US" sz="3200" u="none" cap="none" strike="noStrike">
                  <a:solidFill>
                    <a:srgbClr val="FFFFFF"/>
                  </a:solidFill>
                  <a:latin typeface="Assistant"/>
                  <a:ea typeface="Assistant"/>
                  <a:cs typeface="Assistant"/>
                  <a:sym typeface="Assistant"/>
                </a:rPr>
                <a:t>,</a:t>
              </a:r>
              <a:r>
                <a:rPr b="1" lang="en-US" sz="3200">
                  <a:solidFill>
                    <a:srgbClr val="FFFFFF"/>
                  </a:solidFill>
                  <a:latin typeface="Assistant"/>
                  <a:ea typeface="Assistant"/>
                  <a:cs typeface="Assistant"/>
                  <a:sym typeface="Assistant"/>
                </a:rPr>
                <a:t>73</a:t>
              </a:r>
              <a:r>
                <a:rPr b="1" i="0" lang="en-US" sz="3200" u="none" cap="none" strike="noStrike">
                  <a:solidFill>
                    <a:srgbClr val="FFFFFF"/>
                  </a:solidFill>
                  <a:latin typeface="Assistant"/>
                  <a:ea typeface="Assistant"/>
                  <a:cs typeface="Assistant"/>
                  <a:sym typeface="Assistant"/>
                </a:rPr>
                <a:t>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של כוחות האוויר</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6</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61"/>
            <a:ext cx="1671715" cy="866397"/>
            <a:chOff x="0" y="0"/>
            <a:chExt cx="599105" cy="310497"/>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0" y="38100"/>
              <a:ext cx="599105" cy="272397"/>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11</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i="0" lang="en-US" u="none" cap="none" strike="noStrike">
                  <a:solidFill>
                    <a:srgbClr val="FFFFFF"/>
                  </a:solidFill>
                  <a:latin typeface="Assistant"/>
                  <a:ea typeface="Assistant"/>
                  <a:cs typeface="Assistant"/>
                  <a:sym typeface="Assistant"/>
                </a:rPr>
                <a:t>כ״</a:t>
              </a:r>
              <a:r>
                <a:rPr b="1" lang="en-US">
                  <a:solidFill>
                    <a:srgbClr val="FFFFFF"/>
                  </a:solidFill>
                  <a:latin typeface="Assistant"/>
                  <a:ea typeface="Assistant"/>
                  <a:cs typeface="Assistant"/>
                  <a:sym typeface="Assistant"/>
                </a:rPr>
                <a:t>ח</a:t>
              </a:r>
              <a:r>
                <a:rPr b="1" i="0" lang="en-US" u="none" cap="none" strike="noStrike">
                  <a:solidFill>
                    <a:srgbClr val="FFFFFF"/>
                  </a:solidFill>
                  <a:latin typeface="Assistant"/>
                  <a:ea typeface="Assistant"/>
                  <a:cs typeface="Assistant"/>
                  <a:sym typeface="Assistant"/>
                </a:rPr>
                <a:t> בחשוון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18:00)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0175" y="1056650"/>
            <a:ext cx="5467800" cy="90090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900">
                <a:solidFill>
                  <a:srgbClr val="FFFFFF"/>
                </a:solidFill>
                <a:latin typeface="Assistant"/>
                <a:ea typeface="Assistant"/>
                <a:cs typeface="Assistant"/>
                <a:sym typeface="Assistant"/>
              </a:rPr>
              <a:t>השבוע החמישי למלחמה</a:t>
            </a: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הדרום:</a:t>
            </a:r>
            <a:endParaRPr sz="15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ממשיכים להילחם בעוז בשטח רצועת עזה, לחסל מחבלים ולהכווין כלי טיס וארטילריה לתקיפת תשתיות טרור. מתחילת הפעילות הקרקעית, צה"ל השתלט על 11 מוצבים צבאיים של ארגון הטרור חמאס.</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צוות הקרב של חטיבה 401 תוקף במרחב גדוד שאטי של ארגון הטרור חמאס. במשך ימי הלחימה, חיסלו הלוחמים כ-150 מחבלים והשיגו שליטה על מעוזים צבאיים של ארגון הטרור חמאס בצפון רצועת עזה.</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מתחילת התמרון הקרקעי, תקף חיל האוויר בהכוונת הכוחות הקרקעיים כ-5,000 מטרות בשטח רצועת עזה, לסיכול איומים בזמן אמת. כ-3,300 תקיפות בוצעו על ידי מטוסי קרב, כ-860 תקיפות בוצעו על ידי מסוקי קרב ולמעלה מ-570 תקיפות בוצעו על ידי כלי טיס מאוישים מרחוק. תקיפות אלה מסייעות לכוחות היבשתיים בסיכול איומים וסגירת מעגלי אש בזמן קצר, כאשר הזמן הקצר ביותר שנמדד עומד על כ-6 דקות מרגע הקריאה ועד לתקיפה.</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גם היום צה״ל פתח מסדרונות הומניטריים לשעות רבות כדי לאפשר מעבר של תושבי עזה לדרום הרצועה, ובשבוע האחרון ירדו עשרות אלפי תושבי עזה דרומה.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בשבוע האחרון כוחות צה״ל המשיכו במאמץ ההגנה בגזרת הצפון, והוסיפו לתקוף תשתיות טרור של חיזבאללה בשטח דרום לבנון, בתגובה לשיגורים וירי לעבר שטח ישראל.</a:t>
            </a:r>
            <a:endParaRPr sz="11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תקף בבוקר שישי בשטח סוריה את הארגון ששיגר כלי טיס בלתי מאויש שהתפוצץ בבית ספר באילת. דובר צה"ל ציין כי "המשטר הסורי אחראי באופן מלא על כל פעולת טרור שמבוצעת משטחו. צה"ל יגיב באופן חמור לכל ניסיון לפגע בשטח מדינת ישראל".</a:t>
            </a:r>
            <a:endParaRPr sz="800">
              <a:solidFill>
                <a:schemeClr val="dk1"/>
              </a:solidFill>
              <a:latin typeface="Assistant"/>
              <a:ea typeface="Assistant"/>
              <a:cs typeface="Assistant"/>
              <a:sym typeface="Assistant"/>
            </a:endParaRPr>
          </a:p>
          <a:p>
            <a:pPr indent="0" lvl="0" marL="457200" rtl="1" algn="r">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גם השבוע כוחות צה"ל, שב"כ ומג"ב פעלו כנגד ארגון הטרור חמאס ברחבי יהודה ושומרון. ביממה האחרונה הכוחות עצרו ברחבי אוגדת יהודה ושומרון 19 מבוקשים, מתוכם תשעה מחבלים מארגון הטרור חמאס.</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פעילות של צה"ל בקלקיליה נתקלה בהפרות סדר שכללו זריקת אבנים, מטענים ובקבוקי תבערה לעבר הכוחות שהגיבו באמצעים לפיזור הפגנות ובירי.</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סיכום המלחמה עד כה:</a:t>
            </a:r>
            <a:endParaRPr b="1" sz="6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וממשיכים להרחיב את פעילותם תוך התמקדות במרכזים של חמאס באזור העיר עזה. בפעולות אלו לוקחים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מסכל ניסיונות חדירה של חוליות מחבלים,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עד כה נעצרו מתחילת המלחמה למעלה מ-1,560 מבוקשים באיו"ש, למעלה מ-900 מהם משויכים לארגון הטרור חמאס.</a:t>
            </a:r>
            <a:endParaRPr sz="11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ל-11.11.23 בשעה 18:00</a:t>
            </a:r>
            <a:endParaRPr sz="700">
              <a:latin typeface="Assistant"/>
              <a:ea typeface="Assistant"/>
              <a:cs typeface="Assistant"/>
              <a:sym typeface="Assistant"/>
            </a:endParaRPr>
          </a:p>
        </p:txBody>
      </p:sp>
      <p:sp>
        <p:nvSpPr>
          <p:cNvPr id="105" name="Google Shape;105;p13"/>
          <p:cNvSpPr txBox="1"/>
          <p:nvPr/>
        </p:nvSpPr>
        <p:spPr>
          <a:xfrm>
            <a:off x="2274050" y="205325"/>
            <a:ext cx="3008400" cy="583200"/>
          </a:xfrm>
          <a:prstGeom prst="rect">
            <a:avLst/>
          </a:prstGeom>
          <a:solidFill>
            <a:srgbClr val="6B9992"/>
          </a:solid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3700">
                <a:solidFill>
                  <a:srgbClr val="066B57"/>
                </a:solidFill>
                <a:latin typeface="Assistant"/>
                <a:ea typeface="Assistant"/>
                <a:cs typeface="Assistant"/>
                <a:sym typeface="Assistant"/>
              </a:rPr>
              <a:t>סיכום שבועי</a:t>
            </a:r>
            <a:endParaRPr b="1" sz="1900">
              <a:solidFill>
                <a:srgbClr val="066B57"/>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